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2"/>
  </p:notesMasterIdLst>
  <p:sldIdLst>
    <p:sldId id="256" r:id="rId3"/>
    <p:sldId id="286" r:id="rId4"/>
    <p:sldId id="287" r:id="rId5"/>
    <p:sldId id="288" r:id="rId6"/>
    <p:sldId id="298" r:id="rId7"/>
    <p:sldId id="299" r:id="rId8"/>
    <p:sldId id="291" r:id="rId9"/>
    <p:sldId id="292" r:id="rId10"/>
    <p:sldId id="293" r:id="rId11"/>
    <p:sldId id="294" r:id="rId12"/>
    <p:sldId id="295" r:id="rId13"/>
    <p:sldId id="296" r:id="rId14"/>
    <p:sldId id="259" r:id="rId15"/>
    <p:sldId id="257"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4" r:id="rId29"/>
    <p:sldId id="317" r:id="rId30"/>
    <p:sldId id="316" r:id="rId31"/>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varScale="1">
        <p:scale>
          <a:sx n="98" d="100"/>
          <a:sy n="98" d="100"/>
        </p:scale>
        <p:origin x="-576" y="-90"/>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ACC381-6C53-48AC-91F3-C44F9E068704}" type="datetimeFigureOut">
              <a:rPr lang="en-US" smtClean="0"/>
              <a:pPr/>
              <a:t>3/11/2021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45A1F1-AE87-41C7-BE38-DC519B6D2E78}" type="slidenum">
              <a:rPr lang="en-US" smtClean="0"/>
              <a:pPr/>
              <a:t>‹#›</a:t>
            </a:fld>
            <a:endParaRPr lang="en-US"/>
          </a:p>
        </p:txBody>
      </p:sp>
    </p:spTree>
    <p:extLst>
      <p:ext uri="{BB962C8B-B14F-4D97-AF65-F5344CB8AC3E}">
        <p14:creationId xmlns:p14="http://schemas.microsoft.com/office/powerpoint/2010/main" xmlns="" val="2048803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E727CA-8D65-45BF-91F5-CC132A50221A}" type="slidenum">
              <a:rPr lang="en-US" smtClean="0"/>
              <a:pPr/>
              <a:t>12</a:t>
            </a:fld>
            <a:endParaRPr lang="en-US"/>
          </a:p>
        </p:txBody>
      </p:sp>
    </p:spTree>
    <p:extLst>
      <p:ext uri="{BB962C8B-B14F-4D97-AF65-F5344CB8AC3E}">
        <p14:creationId xmlns:p14="http://schemas.microsoft.com/office/powerpoint/2010/main" xmlns="" val="3390340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pPr/>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xmlns="" val="115051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pPr/>
              <a:t>3/11/2021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xmlns="" val="2403535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xmlns="" val="501824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xmlns="" val="722440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xmlns="" val="2810871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xmlns=""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bg1"/>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accent6">
                    <a:lumMod val="50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accent6">
                    <a:lumMod val="50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xmlns=""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accent6">
                    <a:lumMod val="50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accent6">
                    <a:lumMod val="50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accent6">
                    <a:lumMod val="50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xmlns=""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lIns="66449" tIns="33225" rIns="66449" bIns="33225"/>
          <a:lstStyle/>
          <a:p>
            <a:fld id="{1D8BD707-D9CF-40AE-B4C6-C98DA3205C09}" type="datetimeFigureOut">
              <a:rPr lang="en-US" smtClean="0"/>
              <a:pPr/>
              <a:t>3/11/2021</a:t>
            </a:fld>
            <a:endParaRPr lang="en-US"/>
          </a:p>
        </p:txBody>
      </p:sp>
      <p:sp>
        <p:nvSpPr>
          <p:cNvPr id="3" name="Footer Placeholder 2"/>
          <p:cNvSpPr>
            <a:spLocks noGrp="1"/>
          </p:cNvSpPr>
          <p:nvPr>
            <p:ph type="ftr" sz="quarter" idx="11"/>
          </p:nvPr>
        </p:nvSpPr>
        <p:spPr>
          <a:xfrm>
            <a:off x="3124201" y="4767264"/>
            <a:ext cx="2895600" cy="273844"/>
          </a:xfrm>
          <a:prstGeom prst="rect">
            <a:avLst/>
          </a:prstGeom>
        </p:spPr>
        <p:txBody>
          <a:bodyPr lIns="66449" tIns="33225" rIns="66449" bIns="33225"/>
          <a:lstStyle/>
          <a:p>
            <a:endParaRPr lang="en-US"/>
          </a:p>
        </p:txBody>
      </p:sp>
      <p:sp>
        <p:nvSpPr>
          <p:cNvPr id="4" name="Slide Number Placeholder 3"/>
          <p:cNvSpPr>
            <a:spLocks noGrp="1"/>
          </p:cNvSpPr>
          <p:nvPr>
            <p:ph type="sldNum" sz="quarter" idx="12"/>
          </p:nvPr>
        </p:nvSpPr>
        <p:spPr>
          <a:xfrm>
            <a:off x="6553200" y="4767264"/>
            <a:ext cx="2133600" cy="273844"/>
          </a:xfrm>
          <a:prstGeom prst="rect">
            <a:avLst/>
          </a:prstGeom>
        </p:spPr>
        <p:txBody>
          <a:bodyPr lIns="66449" tIns="33225" rIns="66449" bIns="33225"/>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xmlns="" val="1895959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xmlns="" val="815133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xmlns="" val="18604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pPr/>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xmlns="" val="3505802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pPr/>
              <a:t>3/11/2021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xmlns="" val="35387940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4" r:id="rId4"/>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pPr/>
              <a:t>3/11/2021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pPr/>
              <a:t>‹#›</a:t>
            </a:fld>
            <a:endParaRPr lang="en-US"/>
          </a:p>
        </p:txBody>
      </p:sp>
    </p:spTree>
    <p:extLst>
      <p:ext uri="{BB962C8B-B14F-4D97-AF65-F5344CB8AC3E}">
        <p14:creationId xmlns:p14="http://schemas.microsoft.com/office/powerpoint/2010/main" xmlns=""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p:cNvSpPr/>
          <p:nvPr/>
        </p:nvSpPr>
        <p:spPr>
          <a:xfrm rot="10800000">
            <a:off x="4800600" y="0"/>
            <a:ext cx="3816424" cy="3507854"/>
          </a:xfrm>
          <a:prstGeom prst="round2SameRect">
            <a:avLst>
              <a:gd name="adj1" fmla="val 14350"/>
              <a:gd name="adj2" fmla="val 0"/>
            </a:avLst>
          </a:prstGeom>
          <a:solidFill>
            <a:schemeClr val="accent6">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4800600" y="209550"/>
            <a:ext cx="3816424" cy="707886"/>
          </a:xfrm>
          <a:prstGeom prst="rect">
            <a:avLst/>
          </a:prstGeom>
          <a:noFill/>
        </p:spPr>
        <p:txBody>
          <a:bodyPr wrap="square">
            <a:spAutoFit/>
          </a:bodyPr>
          <a:lstStyle/>
          <a:p>
            <a:pPr algn="ctr" fontAlgn="auto">
              <a:spcBef>
                <a:spcPts val="0"/>
              </a:spcBef>
              <a:spcAft>
                <a:spcPts val="0"/>
              </a:spcAft>
              <a:defRPr/>
            </a:pPr>
            <a:r>
              <a:rPr kumimoji="0" lang="en-US" altLang="ko-KR" sz="4000" dirty="0" smtClean="0">
                <a:solidFill>
                  <a:schemeClr val="tx1">
                    <a:lumMod val="95000"/>
                    <a:lumOff val="5000"/>
                  </a:schemeClr>
                </a:solidFill>
                <a:latin typeface="Algerian" pitchFamily="82" charset="0"/>
                <a:cs typeface="Arial" pitchFamily="34" charset="0"/>
              </a:rPr>
              <a:t>The Gemini</a:t>
            </a:r>
            <a:endParaRPr kumimoji="0" lang="en-US" altLang="ko-KR" sz="4000" dirty="0">
              <a:solidFill>
                <a:schemeClr val="tx1">
                  <a:lumMod val="95000"/>
                  <a:lumOff val="5000"/>
                </a:schemeClr>
              </a:solidFill>
              <a:latin typeface="Algerian" pitchFamily="82" charset="0"/>
              <a:cs typeface="Arial" pitchFamily="34" charset="0"/>
            </a:endParaRPr>
          </a:p>
        </p:txBody>
      </p:sp>
      <p:sp>
        <p:nvSpPr>
          <p:cNvPr id="10" name="TextBox 1"/>
          <p:cNvSpPr txBox="1">
            <a:spLocks noChangeArrowheads="1"/>
          </p:cNvSpPr>
          <p:nvPr/>
        </p:nvSpPr>
        <p:spPr bwMode="auto">
          <a:xfrm>
            <a:off x="4876800" y="819150"/>
            <a:ext cx="3816424" cy="2492990"/>
          </a:xfrm>
          <a:prstGeom prst="rect">
            <a:avLst/>
          </a:prstGeom>
          <a:noFill/>
          <a:ln w="9525">
            <a:noFill/>
            <a:miter lim="800000"/>
            <a:headEnd/>
            <a:tailEnd/>
          </a:ln>
        </p:spPr>
        <p:txBody>
          <a:bodyPr wrap="square">
            <a:spAutoFit/>
          </a:bodyPr>
          <a:lstStyle/>
          <a:p>
            <a:pPr algn="ctr"/>
            <a:r>
              <a:rPr lang="en-US" altLang="ko-KR" sz="3600" b="1" dirty="0" smtClean="0">
                <a:solidFill>
                  <a:schemeClr val="bg1"/>
                </a:solidFill>
                <a:latin typeface="Script MT Bold" pitchFamily="66" charset="0"/>
                <a:ea typeface="맑은 고딕" pitchFamily="50" charset="-127"/>
                <a:cs typeface="Arial" pitchFamily="34" charset="0"/>
              </a:rPr>
              <a:t>Education Support System</a:t>
            </a:r>
          </a:p>
          <a:p>
            <a:pPr algn="ctr"/>
            <a:endParaRPr lang="en-US" altLang="ko-KR" sz="2800" b="1" dirty="0" smtClean="0">
              <a:solidFill>
                <a:srgbClr val="FFFF00"/>
              </a:solidFill>
              <a:latin typeface="Poor Richard" pitchFamily="18" charset="0"/>
              <a:ea typeface="맑은 고딕" pitchFamily="50" charset="-127"/>
              <a:cs typeface="Arial" pitchFamily="34" charset="0"/>
            </a:endParaRPr>
          </a:p>
          <a:p>
            <a:pPr algn="ctr"/>
            <a:r>
              <a:rPr lang="en-US" altLang="ko-KR" sz="2800" dirty="0" smtClean="0">
                <a:solidFill>
                  <a:srgbClr val="FFFF00"/>
                </a:solidFill>
                <a:latin typeface="Poor Richard" pitchFamily="18" charset="0"/>
                <a:ea typeface="맑은 고딕" pitchFamily="50" charset="-127"/>
                <a:cs typeface="Arial" pitchFamily="34" charset="0"/>
              </a:rPr>
              <a:t>For Universities, Colleges &amp;  Schools</a:t>
            </a:r>
          </a:p>
        </p:txBody>
      </p:sp>
      <p:grpSp>
        <p:nvGrpSpPr>
          <p:cNvPr id="12" name="Group 11"/>
          <p:cNvGrpSpPr/>
          <p:nvPr/>
        </p:nvGrpSpPr>
        <p:grpSpPr>
          <a:xfrm>
            <a:off x="5181600" y="2114550"/>
            <a:ext cx="3168352" cy="144016"/>
            <a:chOff x="899592" y="1359873"/>
            <a:chExt cx="3168352" cy="144016"/>
          </a:xfrm>
        </p:grpSpPr>
        <p:sp>
          <p:nvSpPr>
            <p:cNvPr id="13" name="Rectangle 12"/>
            <p:cNvSpPr/>
            <p:nvPr/>
          </p:nvSpPr>
          <p:spPr>
            <a:xfrm>
              <a:off x="2430865" y="1359873"/>
              <a:ext cx="144016" cy="14401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p:nvSpPr>
          <p:spPr>
            <a:xfrm rot="2700000">
              <a:off x="2430865" y="1359873"/>
              <a:ext cx="144016" cy="14401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5" name="Group 14"/>
            <p:cNvGrpSpPr/>
            <p:nvPr/>
          </p:nvGrpSpPr>
          <p:grpSpPr>
            <a:xfrm>
              <a:off x="2771800" y="1408806"/>
              <a:ext cx="1296144" cy="46150"/>
              <a:chOff x="2771800" y="1410205"/>
              <a:chExt cx="1296144" cy="46150"/>
            </a:xfrm>
          </p:grpSpPr>
          <p:cxnSp>
            <p:nvCxnSpPr>
              <p:cNvPr id="19" name="Straight Connector 18"/>
              <p:cNvCxnSpPr/>
              <p:nvPr/>
            </p:nvCxnSpPr>
            <p:spPr>
              <a:xfrm>
                <a:off x="2771800" y="1410205"/>
                <a:ext cx="1296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771800" y="1456355"/>
                <a:ext cx="927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flipH="1">
              <a:off x="899592" y="1408806"/>
              <a:ext cx="1296144" cy="46150"/>
              <a:chOff x="2771800" y="1410205"/>
              <a:chExt cx="1296144" cy="46150"/>
            </a:xfrm>
          </p:grpSpPr>
          <p:cxnSp>
            <p:nvCxnSpPr>
              <p:cNvPr id="17" name="Straight Connector 16"/>
              <p:cNvCxnSpPr/>
              <p:nvPr/>
            </p:nvCxnSpPr>
            <p:spPr>
              <a:xfrm>
                <a:off x="2771800" y="1410205"/>
                <a:ext cx="1296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71800" y="1456355"/>
                <a:ext cx="927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24" name="Picture 23" descr="The Gemini Logo - Blank.png"/>
          <p:cNvPicPr>
            <a:picLocks noChangeAspect="1"/>
          </p:cNvPicPr>
          <p:nvPr/>
        </p:nvPicPr>
        <p:blipFill>
          <a:blip r:embed="rId2" cstate="print"/>
          <a:stretch>
            <a:fillRect/>
          </a:stretch>
        </p:blipFill>
        <p:spPr>
          <a:xfrm>
            <a:off x="457200" y="144553"/>
            <a:ext cx="2209800" cy="826997"/>
          </a:xfrm>
          <a:prstGeom prst="rect">
            <a:avLst/>
          </a:prstGeom>
        </p:spPr>
      </p:pic>
    </p:spTree>
    <p:extLst>
      <p:ext uri="{BB962C8B-B14F-4D97-AF65-F5344CB8AC3E}">
        <p14:creationId xmlns:p14="http://schemas.microsoft.com/office/powerpoint/2010/main" xmlns="" val="30344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6750"/>
          </a:xfrm>
        </p:spPr>
        <p:txBody>
          <a:bodyPr>
            <a:noAutofit/>
          </a:bodyPr>
          <a:lstStyle/>
          <a:p>
            <a:pPr algn="l"/>
            <a:r>
              <a:rPr lang="en-US" b="1" dirty="0" smtClean="0">
                <a:latin typeface="Aharoni" pitchFamily="2" charset="-79"/>
                <a:cs typeface="Aharoni" pitchFamily="2" charset="-79"/>
              </a:rPr>
              <a:t/>
            </a:r>
            <a:br>
              <a:rPr lang="en-US" b="1" dirty="0" smtClean="0">
                <a:latin typeface="Aharoni" pitchFamily="2" charset="-79"/>
                <a:cs typeface="Aharoni" pitchFamily="2" charset="-79"/>
              </a:rPr>
            </a:br>
            <a:r>
              <a:rPr lang="en-US" b="1" dirty="0" smtClean="0">
                <a:latin typeface="Aharoni" pitchFamily="2" charset="-79"/>
                <a:cs typeface="Aharoni" pitchFamily="2" charset="-79"/>
              </a:rPr>
              <a:t>  Benefits to Teacher :</a:t>
            </a:r>
            <a:endParaRPr lang="en-IN" b="1" dirty="0">
              <a:latin typeface="Aharoni" pitchFamily="2" charset="-79"/>
              <a:cs typeface="Aharoni" pitchFamily="2" charset="-79"/>
            </a:endParaRPr>
          </a:p>
        </p:txBody>
      </p:sp>
      <p:sp>
        <p:nvSpPr>
          <p:cNvPr id="7" name="Content Placeholder 6"/>
          <p:cNvSpPr>
            <a:spLocks noGrp="1"/>
          </p:cNvSpPr>
          <p:nvPr>
            <p:ph idx="10"/>
          </p:nvPr>
        </p:nvSpPr>
        <p:spPr>
          <a:xfrm>
            <a:off x="-152400" y="1123950"/>
            <a:ext cx="5791200" cy="2995737"/>
          </a:xfrm>
        </p:spPr>
        <p:txBody>
          <a:bodyPr/>
          <a:lstStyle/>
          <a:p>
            <a:pPr algn="just">
              <a:buFont typeface="Wingdings" pitchFamily="2" charset="2"/>
              <a:buChar char="§"/>
            </a:pPr>
            <a:r>
              <a:rPr lang="en-IN" b="1" dirty="0" smtClean="0">
                <a:solidFill>
                  <a:schemeClr val="tx1"/>
                </a:solidFill>
              </a:rPr>
              <a:t> Complete attendance automation</a:t>
            </a:r>
          </a:p>
          <a:p>
            <a:pPr algn="just">
              <a:buFont typeface="Wingdings" pitchFamily="2" charset="2"/>
              <a:buChar char="§"/>
            </a:pPr>
            <a:r>
              <a:rPr lang="en-IN" b="1" dirty="0" smtClean="0">
                <a:solidFill>
                  <a:schemeClr val="tx1"/>
                </a:solidFill>
              </a:rPr>
              <a:t> Effortless grades and marks management system</a:t>
            </a:r>
          </a:p>
          <a:p>
            <a:pPr algn="just">
              <a:buFont typeface="Wingdings" pitchFamily="2" charset="2"/>
              <a:buChar char="§"/>
            </a:pPr>
            <a:r>
              <a:rPr lang="en-IN" b="1" dirty="0" smtClean="0">
                <a:solidFill>
                  <a:schemeClr val="tx1"/>
                </a:solidFill>
              </a:rPr>
              <a:t> Publish online forums and assignments</a:t>
            </a:r>
          </a:p>
          <a:p>
            <a:pPr algn="just">
              <a:buFont typeface="Wingdings" pitchFamily="2" charset="2"/>
              <a:buChar char="§"/>
            </a:pPr>
            <a:r>
              <a:rPr lang="en-IN" b="1" dirty="0" smtClean="0">
                <a:solidFill>
                  <a:schemeClr val="tx1"/>
                </a:solidFill>
              </a:rPr>
              <a:t> Manage class information analytical reports</a:t>
            </a:r>
          </a:p>
          <a:p>
            <a:pPr algn="just">
              <a:buFont typeface="Wingdings" pitchFamily="2" charset="2"/>
              <a:buChar char="§"/>
            </a:pPr>
            <a:r>
              <a:rPr lang="en-IN" b="1" dirty="0" smtClean="0">
                <a:solidFill>
                  <a:schemeClr val="tx1"/>
                </a:solidFill>
              </a:rPr>
              <a:t> Greater focus on teaching and less on time consuming                  administrative functions</a:t>
            </a:r>
          </a:p>
          <a:p>
            <a:pPr algn="just">
              <a:buFont typeface="Wingdings" pitchFamily="2" charset="2"/>
              <a:buChar char="§"/>
            </a:pPr>
            <a:r>
              <a:rPr lang="en-IN" b="1" dirty="0" smtClean="0">
                <a:solidFill>
                  <a:schemeClr val="tx1"/>
                </a:solidFill>
              </a:rPr>
              <a:t>Better quality of interaction between Parents and Teachers</a:t>
            </a:r>
          </a:p>
          <a:p>
            <a:pPr algn="just"/>
            <a:endParaRPr lang="en-IN" b="1" dirty="0" smtClean="0">
              <a:solidFill>
                <a:schemeClr val="tx1"/>
              </a:solidFill>
            </a:endParaRPr>
          </a:p>
          <a:p>
            <a:endParaRPr lang="en-US" dirty="0">
              <a:solidFill>
                <a:schemeClr val="tx1"/>
              </a:solidFill>
            </a:endParaRPr>
          </a:p>
        </p:txBody>
      </p:sp>
      <p:sp>
        <p:nvSpPr>
          <p:cNvPr id="5" name="TextBox 4"/>
          <p:cNvSpPr txBox="1"/>
          <p:nvPr/>
        </p:nvSpPr>
        <p:spPr>
          <a:xfrm>
            <a:off x="5715000" y="1123950"/>
            <a:ext cx="3211286" cy="2814005"/>
          </a:xfrm>
          <a:prstGeom prst="rect">
            <a:avLst/>
          </a:prstGeom>
          <a:blipFill>
            <a:blip r:embed="rId2"/>
            <a:tile tx="0" ty="0" sx="100000" sy="100000" flip="none" algn="tl"/>
          </a:blipFill>
        </p:spPr>
        <p:style>
          <a:lnRef idx="1">
            <a:schemeClr val="accent6"/>
          </a:lnRef>
          <a:fillRef idx="2">
            <a:schemeClr val="accent6"/>
          </a:fillRef>
          <a:effectRef idx="1">
            <a:schemeClr val="accent6"/>
          </a:effectRef>
          <a:fontRef idx="minor">
            <a:schemeClr val="dk1"/>
          </a:fontRef>
        </p:style>
        <p:txBody>
          <a:bodyPr wrap="square" lIns="66449" tIns="33225" rIns="66449" bIns="33225" rtlCol="0">
            <a:spAutoFit/>
          </a:bodyPr>
          <a:lstStyle/>
          <a:p>
            <a:pPr>
              <a:buFont typeface="Arial" pitchFamily="34" charset="0"/>
              <a:buChar char="•"/>
            </a:pPr>
            <a:r>
              <a:rPr lang="en-US" sz="1050" b="1" dirty="0" smtClean="0"/>
              <a:t> Attendance Of Students </a:t>
            </a:r>
          </a:p>
          <a:p>
            <a:pPr>
              <a:buFont typeface="Arial" pitchFamily="34" charset="0"/>
              <a:buChar char="•"/>
            </a:pPr>
            <a:r>
              <a:rPr lang="en-US" sz="1050" b="1" dirty="0" smtClean="0"/>
              <a:t> Input Exam Date </a:t>
            </a:r>
          </a:p>
          <a:p>
            <a:pPr>
              <a:buFont typeface="Arial" pitchFamily="34" charset="0"/>
              <a:buChar char="•"/>
            </a:pPr>
            <a:r>
              <a:rPr lang="en-US" sz="1050" b="1" dirty="0" smtClean="0"/>
              <a:t> Self Attendance </a:t>
            </a:r>
          </a:p>
          <a:p>
            <a:pPr>
              <a:buFont typeface="Arial" pitchFamily="34" charset="0"/>
              <a:buChar char="•"/>
            </a:pPr>
            <a:r>
              <a:rPr lang="en-US" sz="1050" b="1" dirty="0" smtClean="0"/>
              <a:t> Access Time Table </a:t>
            </a:r>
          </a:p>
          <a:p>
            <a:pPr>
              <a:buFont typeface="Arial" pitchFamily="34" charset="0"/>
              <a:buChar char="•"/>
            </a:pPr>
            <a:r>
              <a:rPr lang="en-US" sz="1050" b="1" dirty="0" smtClean="0"/>
              <a:t> Access Salary Information </a:t>
            </a:r>
          </a:p>
          <a:p>
            <a:pPr>
              <a:buFont typeface="Arial" pitchFamily="34" charset="0"/>
              <a:buChar char="•"/>
            </a:pPr>
            <a:r>
              <a:rPr lang="en-US" sz="1050" b="1" dirty="0" smtClean="0"/>
              <a:t> D.R.R. (Daily Report Register) </a:t>
            </a:r>
          </a:p>
          <a:p>
            <a:pPr>
              <a:buFont typeface="Arial" pitchFamily="34" charset="0"/>
              <a:buChar char="•"/>
            </a:pPr>
            <a:r>
              <a:rPr lang="en-US" sz="1050" b="1" dirty="0" smtClean="0"/>
              <a:t> Access Exam Time Table </a:t>
            </a:r>
          </a:p>
          <a:p>
            <a:pPr>
              <a:buFont typeface="Arial" pitchFamily="34" charset="0"/>
              <a:buChar char="•"/>
            </a:pPr>
            <a:r>
              <a:rPr lang="en-US" sz="1050" b="1" dirty="0" smtClean="0"/>
              <a:t> Library Book Searching &amp; Reservation</a:t>
            </a:r>
          </a:p>
          <a:p>
            <a:pPr>
              <a:buFont typeface="Arial" pitchFamily="34" charset="0"/>
              <a:buChar char="•"/>
            </a:pPr>
            <a:r>
              <a:rPr lang="en-US" sz="1050" b="1" dirty="0" smtClean="0"/>
              <a:t> Book Submission Reminder </a:t>
            </a:r>
          </a:p>
          <a:p>
            <a:pPr>
              <a:buFont typeface="Arial" pitchFamily="34" charset="0"/>
              <a:buChar char="•"/>
            </a:pPr>
            <a:r>
              <a:rPr lang="en-US" sz="1050" b="1" dirty="0" smtClean="0"/>
              <a:t> Attendance Of Students </a:t>
            </a:r>
          </a:p>
          <a:p>
            <a:pPr>
              <a:buFont typeface="Arial" pitchFamily="34" charset="0"/>
              <a:buChar char="•"/>
            </a:pPr>
            <a:r>
              <a:rPr lang="en-US" sz="1050" b="1" dirty="0" smtClean="0"/>
              <a:t> Subject Specialization Report </a:t>
            </a:r>
          </a:p>
          <a:p>
            <a:pPr>
              <a:buFont typeface="Arial" pitchFamily="34" charset="0"/>
              <a:buChar char="•"/>
            </a:pPr>
            <a:r>
              <a:rPr lang="en-US" sz="1050" b="1" dirty="0" smtClean="0"/>
              <a:t> Campus News </a:t>
            </a:r>
          </a:p>
          <a:p>
            <a:pPr>
              <a:buFont typeface="Arial" pitchFamily="34" charset="0"/>
              <a:buChar char="•"/>
            </a:pPr>
            <a:r>
              <a:rPr lang="en-US" sz="1050" b="1" dirty="0" smtClean="0"/>
              <a:t> Academic Calendar </a:t>
            </a:r>
          </a:p>
          <a:p>
            <a:pPr>
              <a:buFont typeface="Arial" pitchFamily="34" charset="0"/>
              <a:buChar char="•"/>
            </a:pPr>
            <a:r>
              <a:rPr lang="en-US" sz="1050" b="1" dirty="0" smtClean="0"/>
              <a:t> Training &amp; Placement </a:t>
            </a:r>
          </a:p>
          <a:p>
            <a:pPr>
              <a:buFont typeface="Arial" pitchFamily="34" charset="0"/>
              <a:buChar char="•"/>
            </a:pPr>
            <a:r>
              <a:rPr lang="en-US" sz="1050" b="1" dirty="0" smtClean="0"/>
              <a:t> Assignment Management </a:t>
            </a:r>
          </a:p>
          <a:p>
            <a:pPr>
              <a:buFont typeface="Arial" pitchFamily="34" charset="0"/>
              <a:buChar char="•"/>
            </a:pPr>
            <a:r>
              <a:rPr lang="en-US" sz="1050" b="1" dirty="0" smtClean="0"/>
              <a:t> Lost &amp; Found </a:t>
            </a:r>
          </a:p>
          <a:p>
            <a:pPr>
              <a:buFont typeface="Arial" pitchFamily="34" charset="0"/>
              <a:buChar char="•"/>
            </a:pPr>
            <a:r>
              <a:rPr lang="en-US" sz="1050" b="1" dirty="0" smtClean="0"/>
              <a:t> Employee Feedback &amp; Suggestions</a:t>
            </a:r>
            <a:endParaRPr lang="en-US" sz="1050" b="1" dirty="0"/>
          </a:p>
        </p:txBody>
      </p:sp>
      <p:sp>
        <p:nvSpPr>
          <p:cNvPr id="8196" name="AutoShape 4" descr="Image resul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198" name="Picture 6" descr="Image result"/>
          <p:cNvPicPr>
            <a:picLocks noChangeAspect="1" noChangeArrowheads="1"/>
          </p:cNvPicPr>
          <p:nvPr/>
        </p:nvPicPr>
        <p:blipFill>
          <a:blip r:embed="rId3"/>
          <a:srcRect/>
          <a:stretch>
            <a:fillRect/>
          </a:stretch>
        </p:blipFill>
        <p:spPr bwMode="auto">
          <a:xfrm>
            <a:off x="609600" y="3023080"/>
            <a:ext cx="3962400" cy="212042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666750"/>
            <a:ext cx="7315200" cy="1790648"/>
          </a:xfrm>
          <a:prstGeom prst="rect">
            <a:avLst/>
          </a:prstGeom>
        </p:spPr>
        <p:txBody>
          <a:bodyPr wrap="square" lIns="66449" tIns="33225" rIns="66449" bIns="33225">
            <a:spAutoFit/>
          </a:bodyPr>
          <a:lstStyle/>
          <a:p>
            <a:pPr>
              <a:buFont typeface="Wingdings" pitchFamily="2" charset="2"/>
              <a:buChar char="§"/>
            </a:pPr>
            <a:r>
              <a:rPr lang="en-US" sz="1600" b="1" dirty="0" smtClean="0"/>
              <a:t> High level security</a:t>
            </a:r>
          </a:p>
          <a:p>
            <a:pPr>
              <a:buFont typeface="Wingdings" pitchFamily="2" charset="2"/>
              <a:buChar char="§"/>
            </a:pPr>
            <a:r>
              <a:rPr lang="en-US" sz="1600" b="1" dirty="0" smtClean="0"/>
              <a:t> Using best servers with unlimited bandwidth and speed.</a:t>
            </a:r>
          </a:p>
          <a:p>
            <a:pPr>
              <a:buFont typeface="Wingdings" pitchFamily="2" charset="2"/>
              <a:buChar char="§"/>
            </a:pPr>
            <a:r>
              <a:rPr lang="en-US" sz="1600" b="1" dirty="0" smtClean="0"/>
              <a:t> Plug and Play integration for each module.</a:t>
            </a:r>
          </a:p>
          <a:p>
            <a:pPr>
              <a:buFont typeface="Wingdings" pitchFamily="2" charset="2"/>
              <a:buChar char="§"/>
            </a:pPr>
            <a:r>
              <a:rPr lang="en-US" sz="1600" b="1" dirty="0" smtClean="0"/>
              <a:t> Easy to customize and change in information as per institute requirement</a:t>
            </a:r>
          </a:p>
          <a:p>
            <a:pPr>
              <a:buFont typeface="Wingdings" pitchFamily="2" charset="2"/>
              <a:buChar char="§"/>
            </a:pPr>
            <a:r>
              <a:rPr lang="en-US" sz="1600" b="1" dirty="0" smtClean="0"/>
              <a:t> Provides real time information.</a:t>
            </a:r>
          </a:p>
          <a:p>
            <a:pPr>
              <a:buFont typeface="Wingdings" pitchFamily="2" charset="2"/>
              <a:buChar char="§"/>
            </a:pPr>
            <a:r>
              <a:rPr lang="en-US" sz="1600" b="1" dirty="0" smtClean="0"/>
              <a:t> Transparency in operations.</a:t>
            </a:r>
          </a:p>
          <a:p>
            <a:pPr>
              <a:buFont typeface="Wingdings" pitchFamily="2" charset="2"/>
              <a:buChar char="§"/>
            </a:pPr>
            <a:r>
              <a:rPr lang="en-US" sz="1600" b="1" dirty="0" smtClean="0"/>
              <a:t> Used 3-tier architecture and Object Oriented Programming.</a:t>
            </a:r>
            <a:endParaRPr lang="en-US" sz="1600" b="1" dirty="0"/>
          </a:p>
        </p:txBody>
      </p:sp>
      <p:sp>
        <p:nvSpPr>
          <p:cNvPr id="3" name="Title 1"/>
          <p:cNvSpPr txBox="1">
            <a:spLocks/>
          </p:cNvSpPr>
          <p:nvPr/>
        </p:nvSpPr>
        <p:spPr>
          <a:xfrm>
            <a:off x="1600200" y="133350"/>
            <a:ext cx="7315201" cy="857250"/>
          </a:xfrm>
          <a:prstGeom prst="rect">
            <a:avLst/>
          </a:prstGeom>
        </p:spPr>
        <p:txBody>
          <a:bodyPr lIns="66449" tIns="33225" rIns="66449" bIns="33225">
            <a:normAutofit/>
          </a:bodyPr>
          <a:lstStyle/>
          <a:p>
            <a:r>
              <a:rPr lang="en-US" sz="3200" b="1" dirty="0" smtClean="0">
                <a:solidFill>
                  <a:srgbClr val="C00000"/>
                </a:solidFill>
                <a:latin typeface="Aharoni" pitchFamily="2" charset="-79"/>
                <a:cs typeface="Aharoni" pitchFamily="2" charset="-79"/>
              </a:rPr>
              <a:t>Benefits Technology Wise</a:t>
            </a:r>
          </a:p>
        </p:txBody>
      </p:sp>
      <p:pic>
        <p:nvPicPr>
          <p:cNvPr id="6146" name="Picture 2" descr="Image result for teachers"/>
          <p:cNvPicPr>
            <a:picLocks noChangeAspect="1" noChangeArrowheads="1"/>
          </p:cNvPicPr>
          <p:nvPr/>
        </p:nvPicPr>
        <p:blipFill>
          <a:blip r:embed="rId2"/>
          <a:srcRect b="21889"/>
          <a:stretch>
            <a:fillRect/>
          </a:stretch>
        </p:blipFill>
        <p:spPr bwMode="auto">
          <a:xfrm>
            <a:off x="3384976" y="2571750"/>
            <a:ext cx="6292424" cy="257175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884238"/>
          </a:xfrm>
          <a:prstGeom prst="rect">
            <a:avLst/>
          </a:prstGeom>
        </p:spPr>
        <p:txBody>
          <a:bodyPr/>
          <a:lstStyle/>
          <a:p>
            <a:r>
              <a:rPr lang="en-US" b="1" dirty="0" smtClean="0">
                <a:solidFill>
                  <a:srgbClr val="C00000"/>
                </a:solidFill>
                <a:latin typeface="Aharoni" pitchFamily="2" charset="-79"/>
                <a:cs typeface="Aharoni" pitchFamily="2" charset="-79"/>
              </a:rPr>
              <a:t>Core Modules:</a:t>
            </a:r>
            <a:endParaRPr lang="en-IN" b="1" dirty="0">
              <a:solidFill>
                <a:srgbClr val="C00000"/>
              </a:solidFill>
              <a:latin typeface="Aharoni" pitchFamily="2" charset="-79"/>
              <a:cs typeface="Aharoni" pitchFamily="2" charset="-79"/>
            </a:endParaRPr>
          </a:p>
        </p:txBody>
      </p:sp>
      <p:pic>
        <p:nvPicPr>
          <p:cNvPr id="5122" name="Picture 2" descr="Image result"/>
          <p:cNvPicPr>
            <a:picLocks noChangeAspect="1" noChangeArrowheads="1"/>
          </p:cNvPicPr>
          <p:nvPr/>
        </p:nvPicPr>
        <p:blipFill>
          <a:blip r:embed="rId3"/>
          <a:srcRect/>
          <a:stretch>
            <a:fillRect/>
          </a:stretch>
        </p:blipFill>
        <p:spPr bwMode="auto">
          <a:xfrm>
            <a:off x="1570278" y="590550"/>
            <a:ext cx="5821122" cy="455295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0"/>
            <a:ext cx="7391400" cy="884466"/>
          </a:xfrm>
        </p:spPr>
        <p:txBody>
          <a:bodyPr/>
          <a:lstStyle/>
          <a:p>
            <a:pPr fontAlgn="base"/>
            <a:r>
              <a:rPr lang="en-US" b="0" dirty="0" smtClean="0">
                <a:latin typeface="Impact" pitchFamily="34" charset="0"/>
              </a:rPr>
              <a:t>Software Dashboard</a:t>
            </a:r>
            <a:endParaRPr lang="en-US" b="0" dirty="0">
              <a:latin typeface="Impact" pitchFamily="34" charset="0"/>
            </a:endParaRPr>
          </a:p>
        </p:txBody>
      </p:sp>
      <p:sp>
        <p:nvSpPr>
          <p:cNvPr id="5" name="Content Placeholder 4"/>
          <p:cNvSpPr>
            <a:spLocks noGrp="1"/>
          </p:cNvSpPr>
          <p:nvPr>
            <p:ph idx="10"/>
          </p:nvPr>
        </p:nvSpPr>
        <p:spPr>
          <a:xfrm>
            <a:off x="1371600" y="819150"/>
            <a:ext cx="6912768" cy="3810000"/>
          </a:xfrm>
        </p:spPr>
        <p:txBody>
          <a:bodyPr/>
          <a:lstStyle/>
          <a:p>
            <a:pPr>
              <a:buFont typeface="Wingdings" pitchFamily="2" charset="2"/>
              <a:buChar char="§"/>
            </a:pPr>
            <a:r>
              <a:rPr lang="en-US" dirty="0" smtClean="0">
                <a:solidFill>
                  <a:schemeClr val="tx1"/>
                </a:solidFill>
              </a:rPr>
              <a:t>  Dashboard reflects a well understood structure of the entire business</a:t>
            </a:r>
          </a:p>
          <a:p>
            <a:pPr>
              <a:buFont typeface="Wingdings" pitchFamily="2" charset="2"/>
              <a:buChar char="§"/>
            </a:pPr>
            <a:r>
              <a:rPr lang="en-US" dirty="0" smtClean="0">
                <a:solidFill>
                  <a:schemeClr val="tx1"/>
                </a:solidFill>
              </a:rPr>
              <a:t>  Shortcut keys, reminders, a well versatile handy information readily available</a:t>
            </a:r>
          </a:p>
          <a:p>
            <a:pPr>
              <a:buFont typeface="Wingdings" pitchFamily="2" charset="2"/>
              <a:buChar char="§"/>
            </a:pPr>
            <a:r>
              <a:rPr lang="en-US" dirty="0" smtClean="0">
                <a:solidFill>
                  <a:schemeClr val="tx1"/>
                </a:solidFill>
              </a:rPr>
              <a:t>  Information can be spread or notify to the users effortlessly</a:t>
            </a:r>
          </a:p>
          <a:p>
            <a:pPr>
              <a:buFont typeface="Wingdings" pitchFamily="2" charset="2"/>
              <a:buChar char="§"/>
            </a:pPr>
            <a:r>
              <a:rPr lang="en-US" dirty="0" smtClean="0">
                <a:solidFill>
                  <a:schemeClr val="tx1"/>
                </a:solidFill>
              </a:rPr>
              <a:t>  Can plan &amp; manage tasks of the day in a well organized structure</a:t>
            </a:r>
          </a:p>
          <a:p>
            <a:pPr>
              <a:buFont typeface="Wingdings" pitchFamily="2" charset="2"/>
              <a:buChar char="§"/>
            </a:pPr>
            <a:r>
              <a:rPr lang="en-US" dirty="0" smtClean="0">
                <a:solidFill>
                  <a:schemeClr val="tx1"/>
                </a:solidFill>
              </a:rPr>
              <a:t>  Can be easily accessed by the mobile device</a:t>
            </a:r>
          </a:p>
          <a:p>
            <a:pPr>
              <a:buFont typeface="Wingdings" pitchFamily="2" charset="2"/>
              <a:buChar char="§"/>
            </a:pPr>
            <a:r>
              <a:rPr lang="en-US" dirty="0" smtClean="0">
                <a:solidFill>
                  <a:schemeClr val="tx1"/>
                </a:solidFill>
              </a:rPr>
              <a:t>  Can be customized according to the business needs</a:t>
            </a:r>
          </a:p>
          <a:p>
            <a:pPr>
              <a:buFont typeface="Wingdings" pitchFamily="2" charset="2"/>
              <a:buChar char="§"/>
            </a:pPr>
            <a:r>
              <a:rPr lang="en-US" dirty="0" smtClean="0">
                <a:solidFill>
                  <a:schemeClr val="tx1"/>
                </a:solidFill>
              </a:rPr>
              <a:t>  Personalized view to enjoy an ease in assigned task</a:t>
            </a:r>
          </a:p>
          <a:p>
            <a:pPr>
              <a:buFont typeface="Wingdings" pitchFamily="2" charset="2"/>
              <a:buChar char="§"/>
            </a:pPr>
            <a:r>
              <a:rPr lang="en-US" dirty="0" smtClean="0">
                <a:solidFill>
                  <a:schemeClr val="tx1"/>
                </a:solidFill>
              </a:rPr>
              <a:t>  Rated as the most resourceful feature </a:t>
            </a:r>
          </a:p>
          <a:p>
            <a:r>
              <a:rPr lang="en-US" dirty="0" smtClean="0">
                <a:solidFill>
                  <a:schemeClr val="tx1"/>
                </a:solidFill>
              </a:rPr>
              <a:t>    by the numerous users</a:t>
            </a:r>
          </a:p>
          <a:p>
            <a:pPr>
              <a:buFont typeface="Wingdings" pitchFamily="2" charset="2"/>
              <a:buChar char="§"/>
            </a:pPr>
            <a:r>
              <a:rPr lang="en-US" dirty="0" smtClean="0">
                <a:solidFill>
                  <a:schemeClr val="tx1"/>
                </a:solidFill>
              </a:rPr>
              <a:t>  Notifications of key performance </a:t>
            </a:r>
          </a:p>
          <a:p>
            <a:r>
              <a:rPr lang="en-US" dirty="0" smtClean="0">
                <a:solidFill>
                  <a:schemeClr val="tx1"/>
                </a:solidFill>
              </a:rPr>
              <a:t>    indicators</a:t>
            </a:r>
            <a:endParaRPr lang="en-US" dirty="0">
              <a:solidFill>
                <a:schemeClr val="tx1"/>
              </a:solidFill>
            </a:endParaRPr>
          </a:p>
        </p:txBody>
      </p:sp>
      <p:pic>
        <p:nvPicPr>
          <p:cNvPr id="45058" name="Picture 2" descr="University overview"/>
          <p:cNvPicPr>
            <a:picLocks noChangeAspect="1" noChangeArrowheads="1"/>
          </p:cNvPicPr>
          <p:nvPr/>
        </p:nvPicPr>
        <p:blipFill>
          <a:blip r:embed="rId2"/>
          <a:srcRect l="10297" r="3661"/>
          <a:stretch>
            <a:fillRect/>
          </a:stretch>
        </p:blipFill>
        <p:spPr bwMode="auto">
          <a:xfrm>
            <a:off x="5562600" y="2676525"/>
            <a:ext cx="3581400" cy="2466975"/>
          </a:xfrm>
          <a:prstGeom prst="rect">
            <a:avLst/>
          </a:prstGeom>
          <a:noFill/>
        </p:spPr>
      </p:pic>
    </p:spTree>
    <p:extLst>
      <p:ext uri="{BB962C8B-B14F-4D97-AF65-F5344CB8AC3E}">
        <p14:creationId xmlns:p14="http://schemas.microsoft.com/office/powerpoint/2010/main" xmlns="" val="979107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0" y="1200150"/>
            <a:ext cx="8496944" cy="2995737"/>
          </a:xfrm>
        </p:spPr>
        <p:txBody>
          <a:bodyPr/>
          <a:lstStyle/>
          <a:p>
            <a:pPr>
              <a:buFont typeface="Wingdings" pitchFamily="2" charset="2"/>
              <a:buChar char="§"/>
            </a:pPr>
            <a:r>
              <a:rPr lang="en-US" dirty="0" smtClean="0">
                <a:solidFill>
                  <a:schemeClr val="tx1"/>
                </a:solidFill>
              </a:rPr>
              <a:t>  Admission formalities can be done in best organized way</a:t>
            </a:r>
          </a:p>
          <a:p>
            <a:pPr>
              <a:buFont typeface="Wingdings" pitchFamily="2" charset="2"/>
              <a:buChar char="§"/>
            </a:pPr>
            <a:r>
              <a:rPr lang="en-US" dirty="0" smtClean="0">
                <a:solidFill>
                  <a:schemeClr val="tx1"/>
                </a:solidFill>
              </a:rPr>
              <a:t>  Summarized report generation with complete admission details</a:t>
            </a:r>
          </a:p>
          <a:p>
            <a:pPr>
              <a:buFont typeface="Wingdings" pitchFamily="2" charset="2"/>
              <a:buChar char="§"/>
            </a:pPr>
            <a:r>
              <a:rPr lang="en-US" dirty="0" smtClean="0">
                <a:solidFill>
                  <a:schemeClr val="tx1"/>
                </a:solidFill>
              </a:rPr>
              <a:t>  Centralized data management process for multiple branches</a:t>
            </a:r>
          </a:p>
          <a:p>
            <a:pPr>
              <a:buFont typeface="Wingdings" pitchFamily="2" charset="2"/>
              <a:buChar char="§"/>
            </a:pPr>
            <a:r>
              <a:rPr lang="en-US" dirty="0" smtClean="0">
                <a:solidFill>
                  <a:schemeClr val="tx1"/>
                </a:solidFill>
              </a:rPr>
              <a:t>  Facilitate anywhere, anytime access and monitoring is trouble-free</a:t>
            </a:r>
          </a:p>
          <a:p>
            <a:pPr>
              <a:buFont typeface="Wingdings" pitchFamily="2" charset="2"/>
              <a:buChar char="§"/>
            </a:pPr>
            <a:r>
              <a:rPr lang="en-US" dirty="0" smtClean="0">
                <a:solidFill>
                  <a:schemeClr val="tx1"/>
                </a:solidFill>
              </a:rPr>
              <a:t>  Maintenance of transparency with student and parents</a:t>
            </a:r>
          </a:p>
          <a:p>
            <a:pPr>
              <a:buFont typeface="Wingdings" pitchFamily="2" charset="2"/>
              <a:buChar char="§"/>
            </a:pPr>
            <a:r>
              <a:rPr lang="en-US" dirty="0" smtClean="0">
                <a:solidFill>
                  <a:schemeClr val="tx1"/>
                </a:solidFill>
              </a:rPr>
              <a:t>  Admission receipt generation</a:t>
            </a:r>
          </a:p>
          <a:p>
            <a:pPr>
              <a:buFont typeface="Wingdings" pitchFamily="2" charset="2"/>
              <a:buChar char="§"/>
            </a:pPr>
            <a:r>
              <a:rPr lang="en-US" dirty="0" smtClean="0">
                <a:solidFill>
                  <a:schemeClr val="tx1"/>
                </a:solidFill>
              </a:rPr>
              <a:t>  Daily monetary collection report</a:t>
            </a:r>
          </a:p>
          <a:p>
            <a:pPr>
              <a:buFont typeface="Wingdings" pitchFamily="2" charset="2"/>
              <a:buChar char="§"/>
            </a:pPr>
            <a:r>
              <a:rPr lang="en-US" dirty="0" smtClean="0">
                <a:solidFill>
                  <a:schemeClr val="tx1"/>
                </a:solidFill>
              </a:rPr>
              <a:t>  Supervision of multiple branches by single login</a:t>
            </a:r>
          </a:p>
          <a:p>
            <a:pPr>
              <a:buFont typeface="Wingdings" pitchFamily="2" charset="2"/>
              <a:buChar char="§"/>
            </a:pPr>
            <a:r>
              <a:rPr lang="en-US" dirty="0" smtClean="0">
                <a:solidFill>
                  <a:schemeClr val="tx1"/>
                </a:solidFill>
              </a:rPr>
              <a:t>  Multi-located branched integration</a:t>
            </a:r>
          </a:p>
          <a:p>
            <a:pPr>
              <a:buFont typeface="Wingdings" pitchFamily="2" charset="2"/>
              <a:buChar char="§"/>
            </a:pPr>
            <a:r>
              <a:rPr lang="en-US" dirty="0" smtClean="0">
                <a:solidFill>
                  <a:schemeClr val="tx1"/>
                </a:solidFill>
              </a:rPr>
              <a:t>  Incorporation with enquiries management</a:t>
            </a:r>
          </a:p>
          <a:p>
            <a:endParaRPr lang="en-US" dirty="0">
              <a:solidFill>
                <a:schemeClr val="tx1"/>
              </a:solidFill>
            </a:endParaRPr>
          </a:p>
        </p:txBody>
      </p:sp>
      <p:sp>
        <p:nvSpPr>
          <p:cNvPr id="8" name="Title 7"/>
          <p:cNvSpPr>
            <a:spLocks noGrp="1"/>
          </p:cNvSpPr>
          <p:nvPr>
            <p:ph type="title"/>
          </p:nvPr>
        </p:nvSpPr>
        <p:spPr>
          <a:xfrm>
            <a:off x="304800" y="0"/>
            <a:ext cx="8839200" cy="884466"/>
          </a:xfrm>
        </p:spPr>
        <p:txBody>
          <a:bodyPr/>
          <a:lstStyle/>
          <a:p>
            <a:r>
              <a:rPr lang="en-US" sz="4000" b="0" dirty="0" smtClean="0">
                <a:latin typeface="Impact" pitchFamily="34" charset="0"/>
              </a:rPr>
              <a:t>Admission Management</a:t>
            </a:r>
            <a:endParaRPr lang="en-US" sz="4000" b="0" dirty="0">
              <a:latin typeface="Impact" pitchFamily="34" charset="0"/>
            </a:endParaRPr>
          </a:p>
        </p:txBody>
      </p:sp>
      <p:pic>
        <p:nvPicPr>
          <p:cNvPr id="44034" name="Picture 2" descr="Image result for admission management"/>
          <p:cNvPicPr>
            <a:picLocks noChangeAspect="1" noChangeArrowheads="1"/>
          </p:cNvPicPr>
          <p:nvPr/>
        </p:nvPicPr>
        <p:blipFill>
          <a:blip r:embed="rId2"/>
          <a:srcRect/>
          <a:stretch>
            <a:fillRect/>
          </a:stretch>
        </p:blipFill>
        <p:spPr bwMode="auto">
          <a:xfrm>
            <a:off x="7715250" y="209550"/>
            <a:ext cx="1428750" cy="1428750"/>
          </a:xfrm>
          <a:prstGeom prst="rect">
            <a:avLst/>
          </a:prstGeom>
          <a:noFill/>
        </p:spPr>
      </p:pic>
      <p:sp>
        <p:nvSpPr>
          <p:cNvPr id="44036" name="AutoShape 4" descr="Image resul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38" name="AutoShape 6" descr="Image resul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40" name="AutoShape 8" descr="Image resul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42" name="AutoShape 10" descr="Image resul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banner-ausizz-ielts.png"/>
          <p:cNvPicPr>
            <a:picLocks noChangeAspect="1"/>
          </p:cNvPicPr>
          <p:nvPr/>
        </p:nvPicPr>
        <p:blipFill>
          <a:blip r:embed="rId3"/>
          <a:stretch>
            <a:fillRect/>
          </a:stretch>
        </p:blipFill>
        <p:spPr>
          <a:xfrm>
            <a:off x="5002274" y="1809750"/>
            <a:ext cx="4141726" cy="3333750"/>
          </a:xfrm>
          <a:prstGeom prst="rect">
            <a:avLst/>
          </a:prstGeom>
        </p:spPr>
      </p:pic>
    </p:spTree>
    <p:extLst>
      <p:ext uri="{BB962C8B-B14F-4D97-AF65-F5344CB8AC3E}">
        <p14:creationId xmlns:p14="http://schemas.microsoft.com/office/powerpoint/2010/main" xmlns="" val="2090594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19672" y="361950"/>
            <a:ext cx="7524328" cy="666750"/>
          </a:xfrm>
        </p:spPr>
        <p:txBody>
          <a:bodyPr/>
          <a:lstStyle/>
          <a:p>
            <a:r>
              <a:rPr lang="en-US" sz="4000" b="0" dirty="0" smtClean="0">
                <a:latin typeface="Impact" pitchFamily="34" charset="0"/>
              </a:rPr>
              <a:t>Attendance Management</a:t>
            </a:r>
            <a:br>
              <a:rPr lang="en-US" sz="4000" b="0" dirty="0" smtClean="0">
                <a:latin typeface="Impact" pitchFamily="34" charset="0"/>
              </a:rPr>
            </a:br>
            <a:endParaRPr lang="en-US" sz="4000" dirty="0">
              <a:latin typeface="Impact" pitchFamily="34" charset="0"/>
            </a:endParaRPr>
          </a:p>
        </p:txBody>
      </p:sp>
      <p:sp>
        <p:nvSpPr>
          <p:cNvPr id="7" name="Content Placeholder 6"/>
          <p:cNvSpPr>
            <a:spLocks noGrp="1"/>
          </p:cNvSpPr>
          <p:nvPr>
            <p:ph idx="10"/>
          </p:nvPr>
        </p:nvSpPr>
        <p:spPr>
          <a:xfrm>
            <a:off x="1295400" y="819150"/>
            <a:ext cx="7150224" cy="3917032"/>
          </a:xfrm>
        </p:spPr>
        <p:txBody>
          <a:bodyPr/>
          <a:lstStyle/>
          <a:p>
            <a:pPr>
              <a:buFont typeface="Wingdings" pitchFamily="2" charset="2"/>
              <a:buChar char="§"/>
            </a:pPr>
            <a:r>
              <a:rPr lang="en-US" dirty="0" smtClean="0">
                <a:solidFill>
                  <a:schemeClr val="tx1"/>
                </a:solidFill>
              </a:rPr>
              <a:t>  Biometric attendance management</a:t>
            </a:r>
          </a:p>
          <a:p>
            <a:pPr>
              <a:buFont typeface="Wingdings" pitchFamily="2" charset="2"/>
              <a:buChar char="§"/>
            </a:pPr>
            <a:r>
              <a:rPr lang="en-US" dirty="0" smtClean="0">
                <a:solidFill>
                  <a:schemeClr val="tx1"/>
                </a:solidFill>
              </a:rPr>
              <a:t>  Attendance by login facility with configured IP settings</a:t>
            </a:r>
          </a:p>
          <a:p>
            <a:pPr>
              <a:buFont typeface="Wingdings" pitchFamily="2" charset="2"/>
              <a:buChar char="§"/>
            </a:pPr>
            <a:r>
              <a:rPr lang="en-US" dirty="0" smtClean="0">
                <a:solidFill>
                  <a:schemeClr val="tx1"/>
                </a:solidFill>
              </a:rPr>
              <a:t>  Student wise attendance percentage (%) reports</a:t>
            </a:r>
          </a:p>
          <a:p>
            <a:pPr>
              <a:buFont typeface="Wingdings" pitchFamily="2" charset="2"/>
              <a:buChar char="§"/>
            </a:pPr>
            <a:r>
              <a:rPr lang="en-US" dirty="0" smtClean="0">
                <a:solidFill>
                  <a:schemeClr val="tx1"/>
                </a:solidFill>
              </a:rPr>
              <a:t>  Policies can be implemented in pre-structured surroundings</a:t>
            </a:r>
          </a:p>
          <a:p>
            <a:pPr>
              <a:buFont typeface="Wingdings" pitchFamily="2" charset="2"/>
              <a:buChar char="§"/>
            </a:pPr>
            <a:r>
              <a:rPr lang="en-US" dirty="0" smtClean="0">
                <a:solidFill>
                  <a:schemeClr val="tx1"/>
                </a:solidFill>
              </a:rPr>
              <a:t>  Maintenance of transparency with student and parents</a:t>
            </a:r>
          </a:p>
          <a:p>
            <a:pPr>
              <a:buFont typeface="Wingdings" pitchFamily="2" charset="2"/>
              <a:buChar char="§"/>
            </a:pPr>
            <a:r>
              <a:rPr lang="en-US" dirty="0" smtClean="0">
                <a:solidFill>
                  <a:schemeClr val="tx1"/>
                </a:solidFill>
              </a:rPr>
              <a:t>  Flexibility can be provided and administered</a:t>
            </a:r>
          </a:p>
          <a:p>
            <a:pPr>
              <a:buFont typeface="Wingdings" pitchFamily="2" charset="2"/>
              <a:buChar char="§"/>
            </a:pPr>
            <a:r>
              <a:rPr lang="en-US" dirty="0" smtClean="0">
                <a:solidFill>
                  <a:schemeClr val="tx1"/>
                </a:solidFill>
              </a:rPr>
              <a:t>  Error can be shunned</a:t>
            </a:r>
          </a:p>
          <a:p>
            <a:pPr>
              <a:buFont typeface="Wingdings" pitchFamily="2" charset="2"/>
              <a:buChar char="§"/>
            </a:pPr>
            <a:r>
              <a:rPr lang="en-US" dirty="0" smtClean="0">
                <a:solidFill>
                  <a:schemeClr val="tx1"/>
                </a:solidFill>
              </a:rPr>
              <a:t>  Saves time and labour with its unique automated system with multiple facilitation</a:t>
            </a:r>
            <a:endParaRPr lang="en-US" dirty="0">
              <a:solidFill>
                <a:schemeClr val="tx1"/>
              </a:solidFill>
            </a:endParaRPr>
          </a:p>
        </p:txBody>
      </p:sp>
      <p:pic>
        <p:nvPicPr>
          <p:cNvPr id="72706" name="Picture 2" descr="Image result"/>
          <p:cNvPicPr>
            <a:picLocks noChangeAspect="1" noChangeArrowheads="1"/>
          </p:cNvPicPr>
          <p:nvPr/>
        </p:nvPicPr>
        <p:blipFill>
          <a:blip r:embed="rId2"/>
          <a:srcRect/>
          <a:stretch>
            <a:fillRect/>
          </a:stretch>
        </p:blipFill>
        <p:spPr bwMode="auto">
          <a:xfrm>
            <a:off x="5238750" y="2800350"/>
            <a:ext cx="3905250" cy="23431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1950"/>
            <a:ext cx="8839200" cy="598716"/>
          </a:xfrm>
        </p:spPr>
        <p:txBody>
          <a:bodyPr/>
          <a:lstStyle/>
          <a:p>
            <a:r>
              <a:rPr lang="en-US" b="0" dirty="0" smtClean="0">
                <a:latin typeface="Impact" pitchFamily="34" charset="0"/>
              </a:rPr>
              <a:t>Fee Management</a:t>
            </a:r>
            <a:br>
              <a:rPr lang="en-US" b="0" dirty="0" smtClean="0">
                <a:latin typeface="Impact" pitchFamily="34" charset="0"/>
              </a:rPr>
            </a:br>
            <a:endParaRPr lang="en-US" dirty="0">
              <a:latin typeface="Impact" pitchFamily="34" charset="0"/>
            </a:endParaRPr>
          </a:p>
        </p:txBody>
      </p:sp>
      <p:sp>
        <p:nvSpPr>
          <p:cNvPr id="4" name="Content Placeholder 3"/>
          <p:cNvSpPr>
            <a:spLocks noGrp="1"/>
          </p:cNvSpPr>
          <p:nvPr>
            <p:ph idx="10"/>
          </p:nvPr>
        </p:nvSpPr>
        <p:spPr>
          <a:xfrm>
            <a:off x="-152400" y="1352550"/>
            <a:ext cx="6172200" cy="3603848"/>
          </a:xfrm>
        </p:spPr>
        <p:txBody>
          <a:bodyPr/>
          <a:lstStyle/>
          <a:p>
            <a:pPr>
              <a:buFont typeface="Wingdings" pitchFamily="2" charset="2"/>
              <a:buChar char="§"/>
            </a:pPr>
            <a:r>
              <a:rPr lang="en-US" dirty="0" smtClean="0">
                <a:solidFill>
                  <a:schemeClr val="tx1"/>
                </a:solidFill>
              </a:rPr>
              <a:t>  Consolidated fee structure report for the entire course tenure</a:t>
            </a:r>
          </a:p>
          <a:p>
            <a:pPr>
              <a:buFont typeface="Wingdings" pitchFamily="2" charset="2"/>
              <a:buChar char="§"/>
            </a:pPr>
            <a:r>
              <a:rPr lang="en-US" dirty="0" smtClean="0">
                <a:solidFill>
                  <a:schemeClr val="tx1"/>
                </a:solidFill>
              </a:rPr>
              <a:t>  Automated Fee collection reminders</a:t>
            </a:r>
          </a:p>
          <a:p>
            <a:pPr>
              <a:buFont typeface="Wingdings" pitchFamily="2" charset="2"/>
              <a:buChar char="§"/>
            </a:pPr>
            <a:r>
              <a:rPr lang="en-US" dirty="0" smtClean="0">
                <a:solidFill>
                  <a:schemeClr val="tx1"/>
                </a:solidFill>
              </a:rPr>
              <a:t>  Online tracking of collections, pendency's, dues of fees in a most convenient way</a:t>
            </a:r>
          </a:p>
          <a:p>
            <a:pPr>
              <a:buFont typeface="Wingdings" pitchFamily="2" charset="2"/>
              <a:buChar char="§"/>
            </a:pPr>
            <a:r>
              <a:rPr lang="en-US" dirty="0" smtClean="0">
                <a:solidFill>
                  <a:schemeClr val="tx1"/>
                </a:solidFill>
              </a:rPr>
              <a:t>  Online fee submission via secured payment gateways</a:t>
            </a:r>
          </a:p>
          <a:p>
            <a:pPr>
              <a:buFont typeface="Wingdings" pitchFamily="2" charset="2"/>
              <a:buChar char="§"/>
            </a:pPr>
            <a:r>
              <a:rPr lang="en-US" dirty="0" smtClean="0">
                <a:solidFill>
                  <a:schemeClr val="tx1"/>
                </a:solidFill>
              </a:rPr>
              <a:t>  Transparency can be maintained and fraud transaction can be avoided</a:t>
            </a:r>
          </a:p>
          <a:p>
            <a:pPr>
              <a:buFont typeface="Wingdings" pitchFamily="2" charset="2"/>
              <a:buChar char="§"/>
            </a:pPr>
            <a:r>
              <a:rPr lang="en-US" dirty="0" smtClean="0">
                <a:solidFill>
                  <a:schemeClr val="tx1"/>
                </a:solidFill>
              </a:rPr>
              <a:t>  Fee structure can be customized according to the requirement</a:t>
            </a:r>
          </a:p>
          <a:p>
            <a:pPr>
              <a:buFont typeface="Wingdings" pitchFamily="2" charset="2"/>
              <a:buChar char="§"/>
            </a:pPr>
            <a:r>
              <a:rPr lang="en-US" dirty="0" smtClean="0">
                <a:solidFill>
                  <a:schemeClr val="tx1"/>
                </a:solidFill>
              </a:rPr>
              <a:t>  Amplify profits for the college by management of payments from alumni,       donors and other contributors</a:t>
            </a:r>
          </a:p>
          <a:p>
            <a:pPr>
              <a:buFont typeface="Wingdings" pitchFamily="2" charset="2"/>
              <a:buChar char="§"/>
            </a:pPr>
            <a:r>
              <a:rPr lang="en-US" dirty="0" smtClean="0">
                <a:solidFill>
                  <a:schemeClr val="tx1"/>
                </a:solidFill>
              </a:rPr>
              <a:t>  Automatic backup's stored at multiple locations</a:t>
            </a:r>
          </a:p>
          <a:p>
            <a:pPr>
              <a:buFont typeface="Wingdings" pitchFamily="2" charset="2"/>
              <a:buChar char="§"/>
            </a:pPr>
            <a:r>
              <a:rPr lang="en-US" dirty="0" smtClean="0">
                <a:solidFill>
                  <a:schemeClr val="tx1"/>
                </a:solidFill>
              </a:rPr>
              <a:t>  Messages reminders via mails/</a:t>
            </a:r>
            <a:r>
              <a:rPr lang="en-US" dirty="0" err="1" smtClean="0">
                <a:solidFill>
                  <a:schemeClr val="tx1"/>
                </a:solidFill>
              </a:rPr>
              <a:t>sms</a:t>
            </a:r>
            <a:r>
              <a:rPr lang="en-US" dirty="0" smtClean="0">
                <a:solidFill>
                  <a:schemeClr val="tx1"/>
                </a:solidFill>
              </a:rPr>
              <a:t> to the students, parents regarding the      pending payments and e-receipts</a:t>
            </a:r>
          </a:p>
          <a:p>
            <a:pPr>
              <a:buFont typeface="Wingdings" pitchFamily="2" charset="2"/>
              <a:buChar char="§"/>
            </a:pPr>
            <a:endParaRPr lang="en-US" dirty="0">
              <a:solidFill>
                <a:schemeClr val="tx1"/>
              </a:solidFill>
            </a:endParaRPr>
          </a:p>
        </p:txBody>
      </p:sp>
      <p:pic>
        <p:nvPicPr>
          <p:cNvPr id="71682" name="Picture 2" descr="Image result"/>
          <p:cNvPicPr>
            <a:picLocks noChangeAspect="1" noChangeArrowheads="1"/>
          </p:cNvPicPr>
          <p:nvPr/>
        </p:nvPicPr>
        <p:blipFill>
          <a:blip r:embed="rId2"/>
          <a:srcRect/>
          <a:stretch>
            <a:fillRect/>
          </a:stretch>
        </p:blipFill>
        <p:spPr bwMode="auto">
          <a:xfrm>
            <a:off x="5943600" y="1428750"/>
            <a:ext cx="3200400" cy="245884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61950"/>
            <a:ext cx="7315200" cy="598716"/>
          </a:xfrm>
        </p:spPr>
        <p:txBody>
          <a:bodyPr/>
          <a:lstStyle/>
          <a:p>
            <a:r>
              <a:rPr lang="en-US" sz="4000" b="0" dirty="0" smtClean="0">
                <a:latin typeface="Impact" pitchFamily="34" charset="0"/>
              </a:rPr>
              <a:t>Courses Management</a:t>
            </a:r>
            <a:br>
              <a:rPr lang="en-US" sz="4000" b="0" dirty="0" smtClean="0">
                <a:latin typeface="Impact" pitchFamily="34" charset="0"/>
              </a:rPr>
            </a:br>
            <a:endParaRPr lang="en-US" sz="4000" dirty="0">
              <a:latin typeface="Impact" pitchFamily="34" charset="0"/>
            </a:endParaRPr>
          </a:p>
        </p:txBody>
      </p:sp>
      <p:sp>
        <p:nvSpPr>
          <p:cNvPr id="4" name="Content Placeholder 3"/>
          <p:cNvSpPr>
            <a:spLocks noGrp="1"/>
          </p:cNvSpPr>
          <p:nvPr>
            <p:ph idx="1"/>
          </p:nvPr>
        </p:nvSpPr>
        <p:spPr>
          <a:xfrm>
            <a:off x="1676400" y="971550"/>
            <a:ext cx="7467600" cy="4038600"/>
          </a:xfrm>
        </p:spPr>
        <p:txBody>
          <a:bodyPr/>
          <a:lstStyle/>
          <a:p>
            <a:pPr>
              <a:buFont typeface="Wingdings" pitchFamily="2" charset="2"/>
              <a:buChar char="§"/>
            </a:pPr>
            <a:r>
              <a:rPr lang="en-US" sz="1600" dirty="0" smtClean="0">
                <a:solidFill>
                  <a:schemeClr val="tx1"/>
                </a:solidFill>
              </a:rPr>
              <a:t>  Management of course:- registration, affiliation, pre-requisites etc</a:t>
            </a:r>
          </a:p>
          <a:p>
            <a:pPr>
              <a:buFont typeface="Wingdings" pitchFamily="2" charset="2"/>
              <a:buChar char="§"/>
            </a:pPr>
            <a:r>
              <a:rPr lang="en-US" sz="1600" dirty="0" smtClean="0">
                <a:solidFill>
                  <a:schemeClr val="tx1"/>
                </a:solidFill>
              </a:rPr>
              <a:t>  Entire details of course structure to help students in planning of the study schedules</a:t>
            </a:r>
          </a:p>
          <a:p>
            <a:pPr>
              <a:buFont typeface="Wingdings" pitchFamily="2" charset="2"/>
              <a:buChar char="§"/>
            </a:pPr>
            <a:r>
              <a:rPr lang="en-US" sz="1600" dirty="0" smtClean="0">
                <a:solidFill>
                  <a:schemeClr val="tx1"/>
                </a:solidFill>
              </a:rPr>
              <a:t>  Pre-existing course content inclusive of summary, tenure, syllabus, important dates</a:t>
            </a:r>
          </a:p>
          <a:p>
            <a:pPr>
              <a:buFont typeface="Wingdings" pitchFamily="2" charset="2"/>
              <a:buChar char="§"/>
            </a:pPr>
            <a:r>
              <a:rPr lang="en-US" sz="1600" dirty="0" smtClean="0">
                <a:solidFill>
                  <a:schemeClr val="tx1"/>
                </a:solidFill>
              </a:rPr>
              <a:t>  Customized placement of course content</a:t>
            </a:r>
          </a:p>
          <a:p>
            <a:pPr>
              <a:buFont typeface="Wingdings" pitchFamily="2" charset="2"/>
              <a:buChar char="§"/>
            </a:pPr>
            <a:r>
              <a:rPr lang="en-US" sz="1600" dirty="0" smtClean="0">
                <a:solidFill>
                  <a:schemeClr val="tx1"/>
                </a:solidFill>
              </a:rPr>
              <a:t>  Integration with number of students in each course</a:t>
            </a:r>
          </a:p>
          <a:p>
            <a:pPr>
              <a:buFont typeface="Wingdings" pitchFamily="2" charset="2"/>
              <a:buChar char="§"/>
            </a:pPr>
            <a:r>
              <a:rPr lang="en-US" sz="1600" dirty="0" smtClean="0">
                <a:solidFill>
                  <a:schemeClr val="tx1"/>
                </a:solidFill>
              </a:rPr>
              <a:t>  Online delivery system of course content materials and course content package</a:t>
            </a:r>
          </a:p>
          <a:p>
            <a:pPr>
              <a:buFont typeface="Wingdings" pitchFamily="2" charset="2"/>
              <a:buChar char="§"/>
            </a:pPr>
            <a:r>
              <a:rPr lang="en-US" sz="1600" dirty="0" smtClean="0">
                <a:solidFill>
                  <a:schemeClr val="tx1"/>
                </a:solidFill>
              </a:rPr>
              <a:t>  Modifications, functionality and </a:t>
            </a:r>
            <a:r>
              <a:rPr lang="en-US" sz="1600" dirty="0" err="1" smtClean="0">
                <a:solidFill>
                  <a:schemeClr val="tx1"/>
                </a:solidFill>
              </a:rPr>
              <a:t>updation</a:t>
            </a:r>
            <a:r>
              <a:rPr lang="en-US" sz="1600" dirty="0" smtClean="0">
                <a:solidFill>
                  <a:schemeClr val="tx1"/>
                </a:solidFill>
              </a:rPr>
              <a:t> are auto generated</a:t>
            </a:r>
          </a:p>
          <a:p>
            <a:pPr>
              <a:buFont typeface="Wingdings" pitchFamily="2" charset="2"/>
              <a:buChar char="§"/>
            </a:pPr>
            <a:r>
              <a:rPr lang="en-US" sz="1600" dirty="0" smtClean="0">
                <a:solidFill>
                  <a:schemeClr val="tx1"/>
                </a:solidFill>
              </a:rPr>
              <a:t>  Online syllabus is the most effective way of alteration and communication of the </a:t>
            </a:r>
          </a:p>
          <a:p>
            <a:r>
              <a:rPr lang="en-US" sz="1600" dirty="0" smtClean="0">
                <a:solidFill>
                  <a:schemeClr val="tx1"/>
                </a:solidFill>
              </a:rPr>
              <a:t>   syllabus to the students</a:t>
            </a:r>
          </a:p>
          <a:p>
            <a:pPr>
              <a:buFont typeface="Wingdings" pitchFamily="2" charset="2"/>
              <a:buChar char="§"/>
            </a:pPr>
            <a:r>
              <a:rPr lang="en-US" sz="1600" dirty="0" smtClean="0">
                <a:solidFill>
                  <a:schemeClr val="tx1"/>
                </a:solidFill>
              </a:rPr>
              <a:t>  Completion tracking report can be viewed within the provided time frame</a:t>
            </a:r>
          </a:p>
          <a:p>
            <a:pPr>
              <a:buFont typeface="Wingdings" pitchFamily="2" charset="2"/>
              <a:buChar char="§"/>
            </a:pPr>
            <a:r>
              <a:rPr lang="en-US" sz="1600" dirty="0" smtClean="0">
                <a:solidFill>
                  <a:schemeClr val="tx1"/>
                </a:solidFill>
              </a:rPr>
              <a:t>  Upload or download syllabus options</a:t>
            </a:r>
          </a:p>
          <a:p>
            <a:pPr>
              <a:buFont typeface="Wingdings" pitchFamily="2" charset="2"/>
              <a:buChar char="§"/>
            </a:pPr>
            <a:r>
              <a:rPr lang="en-US" sz="1600" dirty="0" smtClean="0">
                <a:solidFill>
                  <a:schemeClr val="tx1"/>
                </a:solidFill>
              </a:rPr>
              <a:t>  Course books information with publisher details</a:t>
            </a:r>
          </a:p>
          <a:p>
            <a:pPr>
              <a:buFont typeface="Wingdings" pitchFamily="2" charset="2"/>
              <a:buChar char="§"/>
            </a:pPr>
            <a:r>
              <a:rPr lang="en-US" sz="1600" dirty="0" smtClean="0">
                <a:solidFill>
                  <a:schemeClr val="tx1"/>
                </a:solidFill>
              </a:rPr>
              <a:t>  Efficient multi user friendly environment</a:t>
            </a:r>
          </a:p>
          <a:p>
            <a:pPr>
              <a:buFont typeface="Wingdings" pitchFamily="2" charset="2"/>
              <a:buChar char="§"/>
            </a:pPr>
            <a:endParaRPr lang="en-US" sz="1600" dirty="0" smtClean="0">
              <a:solidFill>
                <a:schemeClr val="tx1"/>
              </a:solidFill>
            </a:endParaRPr>
          </a:p>
          <a:p>
            <a:pPr>
              <a:buFont typeface="Wingdings" pitchFamily="2" charset="2"/>
              <a:buChar char="§"/>
            </a:pPr>
            <a:endParaRPr lang="en-US" sz="1600" dirty="0">
              <a:solidFill>
                <a:schemeClr val="tx1"/>
              </a:solidFill>
            </a:endParaRPr>
          </a:p>
        </p:txBody>
      </p:sp>
      <p:pic>
        <p:nvPicPr>
          <p:cNvPr id="70658" name="Picture 2" descr="Image result for course management"/>
          <p:cNvPicPr>
            <a:picLocks noChangeAspect="1" noChangeArrowheads="1"/>
          </p:cNvPicPr>
          <p:nvPr/>
        </p:nvPicPr>
        <p:blipFill>
          <a:blip r:embed="rId2" cstate="print"/>
          <a:srcRect/>
          <a:stretch>
            <a:fillRect/>
          </a:stretch>
        </p:blipFill>
        <p:spPr bwMode="auto">
          <a:xfrm>
            <a:off x="6096000" y="3257550"/>
            <a:ext cx="3286125" cy="21907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8686800" cy="674916"/>
          </a:xfrm>
        </p:spPr>
        <p:txBody>
          <a:bodyPr/>
          <a:lstStyle/>
          <a:p>
            <a:r>
              <a:rPr lang="en-US" b="0" dirty="0" smtClean="0">
                <a:latin typeface="Impact" pitchFamily="34" charset="0"/>
              </a:rPr>
              <a:t>Faculty Management</a:t>
            </a:r>
            <a:br>
              <a:rPr lang="en-US" b="0" dirty="0" smtClean="0">
                <a:latin typeface="Impact" pitchFamily="34" charset="0"/>
              </a:rPr>
            </a:br>
            <a:endParaRPr lang="en-US" dirty="0">
              <a:latin typeface="Impact" pitchFamily="34" charset="0"/>
            </a:endParaRPr>
          </a:p>
        </p:txBody>
      </p:sp>
      <p:sp>
        <p:nvSpPr>
          <p:cNvPr id="4" name="Content Placeholder 3"/>
          <p:cNvSpPr>
            <a:spLocks noGrp="1"/>
          </p:cNvSpPr>
          <p:nvPr>
            <p:ph idx="10"/>
          </p:nvPr>
        </p:nvSpPr>
        <p:spPr>
          <a:xfrm>
            <a:off x="0" y="1047750"/>
            <a:ext cx="8496944" cy="3603848"/>
          </a:xfrm>
        </p:spPr>
        <p:txBody>
          <a:bodyPr/>
          <a:lstStyle/>
          <a:p>
            <a:pPr>
              <a:buFont typeface="Wingdings" pitchFamily="2" charset="2"/>
              <a:buChar char="§"/>
            </a:pPr>
            <a:r>
              <a:rPr lang="en-US" dirty="0" smtClean="0">
                <a:solidFill>
                  <a:schemeClr val="tx1"/>
                </a:solidFill>
              </a:rPr>
              <a:t>  Complete faculties activity reports</a:t>
            </a:r>
          </a:p>
          <a:p>
            <a:pPr>
              <a:buFont typeface="Wingdings" pitchFamily="2" charset="2"/>
              <a:buChar char="§"/>
            </a:pPr>
            <a:r>
              <a:rPr lang="en-US" dirty="0" smtClean="0">
                <a:solidFill>
                  <a:schemeClr val="tx1"/>
                </a:solidFill>
              </a:rPr>
              <a:t>  Faculty's credentials information</a:t>
            </a:r>
          </a:p>
          <a:p>
            <a:pPr>
              <a:buFont typeface="Wingdings" pitchFamily="2" charset="2"/>
              <a:buChar char="§"/>
            </a:pPr>
            <a:r>
              <a:rPr lang="en-US" dirty="0" smtClean="0">
                <a:solidFill>
                  <a:schemeClr val="tx1"/>
                </a:solidFill>
              </a:rPr>
              <a:t>  Daily work can be assigned to the faculties</a:t>
            </a:r>
          </a:p>
          <a:p>
            <a:pPr>
              <a:buFont typeface="Wingdings" pitchFamily="2" charset="2"/>
              <a:buChar char="§"/>
            </a:pPr>
            <a:r>
              <a:rPr lang="en-US" dirty="0" smtClean="0">
                <a:solidFill>
                  <a:schemeClr val="tx1"/>
                </a:solidFill>
              </a:rPr>
              <a:t>  Report against Task assigned with the scheduled timeline analytics</a:t>
            </a:r>
          </a:p>
          <a:p>
            <a:pPr>
              <a:buFont typeface="Wingdings" pitchFamily="2" charset="2"/>
              <a:buChar char="§"/>
            </a:pPr>
            <a:r>
              <a:rPr lang="en-US" dirty="0" smtClean="0">
                <a:solidFill>
                  <a:schemeClr val="tx1"/>
                </a:solidFill>
              </a:rPr>
              <a:t>  Secure eliminated data redundancy</a:t>
            </a:r>
          </a:p>
          <a:p>
            <a:pPr>
              <a:buFont typeface="Wingdings" pitchFamily="2" charset="2"/>
              <a:buChar char="§"/>
            </a:pPr>
            <a:r>
              <a:rPr lang="en-US" dirty="0" smtClean="0">
                <a:solidFill>
                  <a:schemeClr val="tx1"/>
                </a:solidFill>
              </a:rPr>
              <a:t>  Track missed lectures report</a:t>
            </a:r>
          </a:p>
          <a:p>
            <a:pPr>
              <a:buFont typeface="Wingdings" pitchFamily="2" charset="2"/>
              <a:buChar char="§"/>
            </a:pPr>
            <a:r>
              <a:rPr lang="en-US" dirty="0" smtClean="0">
                <a:solidFill>
                  <a:schemeClr val="tx1"/>
                </a:solidFill>
              </a:rPr>
              <a:t>  Efficiency generation reports analysis for improvement</a:t>
            </a:r>
          </a:p>
          <a:p>
            <a:pPr>
              <a:buFont typeface="Wingdings" pitchFamily="2" charset="2"/>
              <a:buChar char="§"/>
            </a:pPr>
            <a:r>
              <a:rPr lang="en-US" dirty="0" smtClean="0">
                <a:solidFill>
                  <a:schemeClr val="tx1"/>
                </a:solidFill>
              </a:rPr>
              <a:t>  Records of guest faculties</a:t>
            </a:r>
          </a:p>
          <a:p>
            <a:pPr>
              <a:buFont typeface="Wingdings" pitchFamily="2" charset="2"/>
              <a:buChar char="§"/>
            </a:pPr>
            <a:r>
              <a:rPr lang="en-US" dirty="0" smtClean="0">
                <a:solidFill>
                  <a:schemeClr val="tx1"/>
                </a:solidFill>
              </a:rPr>
              <a:t>  Remuneration records for variably payments to </a:t>
            </a:r>
          </a:p>
          <a:p>
            <a:r>
              <a:rPr lang="en-US" dirty="0" smtClean="0">
                <a:solidFill>
                  <a:schemeClr val="tx1"/>
                </a:solidFill>
              </a:rPr>
              <a:t>    the lecturers</a:t>
            </a:r>
          </a:p>
          <a:p>
            <a:pPr>
              <a:buFont typeface="Wingdings" pitchFamily="2" charset="2"/>
              <a:buChar char="§"/>
            </a:pPr>
            <a:endParaRPr lang="en-US" dirty="0">
              <a:solidFill>
                <a:schemeClr val="tx1"/>
              </a:solidFill>
            </a:endParaRPr>
          </a:p>
        </p:txBody>
      </p:sp>
      <p:pic>
        <p:nvPicPr>
          <p:cNvPr id="69634" name="Picture 2" descr="Image result"/>
          <p:cNvPicPr>
            <a:picLocks noChangeAspect="1" noChangeArrowheads="1"/>
          </p:cNvPicPr>
          <p:nvPr/>
        </p:nvPicPr>
        <p:blipFill>
          <a:blip r:embed="rId2"/>
          <a:srcRect/>
          <a:stretch>
            <a:fillRect/>
          </a:stretch>
        </p:blipFill>
        <p:spPr bwMode="auto">
          <a:xfrm>
            <a:off x="3886200" y="2238375"/>
            <a:ext cx="5429250" cy="29051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2600" y="285750"/>
            <a:ext cx="7524328" cy="590550"/>
          </a:xfrm>
        </p:spPr>
        <p:txBody>
          <a:bodyPr/>
          <a:lstStyle/>
          <a:p>
            <a:r>
              <a:rPr lang="en-US" sz="4000" b="0" dirty="0" smtClean="0">
                <a:latin typeface="Impact" pitchFamily="34" charset="0"/>
              </a:rPr>
              <a:t>Leave Management</a:t>
            </a:r>
            <a:br>
              <a:rPr lang="en-US" sz="4000" b="0" dirty="0" smtClean="0">
                <a:latin typeface="Impact" pitchFamily="34" charset="0"/>
              </a:rPr>
            </a:br>
            <a:endParaRPr lang="en-US" sz="4000" dirty="0">
              <a:latin typeface="Impact" pitchFamily="34" charset="0"/>
            </a:endParaRPr>
          </a:p>
        </p:txBody>
      </p:sp>
      <p:sp>
        <p:nvSpPr>
          <p:cNvPr id="7" name="Content Placeholder 6"/>
          <p:cNvSpPr>
            <a:spLocks noGrp="1"/>
          </p:cNvSpPr>
          <p:nvPr>
            <p:ph idx="10"/>
          </p:nvPr>
        </p:nvSpPr>
        <p:spPr>
          <a:xfrm>
            <a:off x="1371600" y="666750"/>
            <a:ext cx="6912768" cy="4038600"/>
          </a:xfrm>
        </p:spPr>
        <p:txBody>
          <a:bodyPr/>
          <a:lstStyle/>
          <a:p>
            <a:pPr>
              <a:buFont typeface="Wingdings" pitchFamily="2" charset="2"/>
              <a:buChar char="§"/>
            </a:pPr>
            <a:r>
              <a:rPr lang="en-US" dirty="0" smtClean="0">
                <a:solidFill>
                  <a:schemeClr val="tx1"/>
                </a:solidFill>
              </a:rPr>
              <a:t> Online leave applications approval/rejections with multiple gateways</a:t>
            </a:r>
          </a:p>
          <a:p>
            <a:pPr>
              <a:buFont typeface="Wingdings" pitchFamily="2" charset="2"/>
              <a:buChar char="§"/>
            </a:pPr>
            <a:r>
              <a:rPr lang="en-US" dirty="0" smtClean="0">
                <a:solidFill>
                  <a:schemeClr val="tx1"/>
                </a:solidFill>
              </a:rPr>
              <a:t> Absolute "NO" to paper work as leave applications</a:t>
            </a:r>
          </a:p>
          <a:p>
            <a:pPr>
              <a:buFont typeface="Wingdings" pitchFamily="2" charset="2"/>
              <a:buChar char="§"/>
            </a:pPr>
            <a:r>
              <a:rPr lang="en-US" dirty="0" smtClean="0">
                <a:solidFill>
                  <a:schemeClr val="tx1"/>
                </a:solidFill>
              </a:rPr>
              <a:t> Leave eligibility criteria allocated for different locations</a:t>
            </a:r>
          </a:p>
          <a:p>
            <a:pPr>
              <a:buFont typeface="Wingdings" pitchFamily="2" charset="2"/>
              <a:buChar char="§"/>
            </a:pPr>
            <a:r>
              <a:rPr lang="en-US" dirty="0" smtClean="0">
                <a:solidFill>
                  <a:schemeClr val="tx1"/>
                </a:solidFill>
              </a:rPr>
              <a:t> Online leave account management system</a:t>
            </a:r>
          </a:p>
          <a:p>
            <a:pPr>
              <a:buFont typeface="Wingdings" pitchFamily="2" charset="2"/>
              <a:buChar char="§"/>
            </a:pPr>
            <a:r>
              <a:rPr lang="en-US" dirty="0" smtClean="0">
                <a:solidFill>
                  <a:schemeClr val="tx1"/>
                </a:solidFill>
              </a:rPr>
              <a:t> Financial year leave summarized report</a:t>
            </a:r>
          </a:p>
          <a:p>
            <a:pPr>
              <a:buFont typeface="Wingdings" pitchFamily="2" charset="2"/>
              <a:buChar char="§"/>
            </a:pPr>
            <a:r>
              <a:rPr lang="en-US" dirty="0" smtClean="0">
                <a:solidFill>
                  <a:schemeClr val="tx1"/>
                </a:solidFill>
              </a:rPr>
              <a:t> Leave policies overview for employees</a:t>
            </a:r>
          </a:p>
          <a:p>
            <a:pPr>
              <a:buFont typeface="Wingdings" pitchFamily="2" charset="2"/>
              <a:buChar char="§"/>
            </a:pPr>
            <a:r>
              <a:rPr lang="en-US" dirty="0" smtClean="0">
                <a:solidFill>
                  <a:schemeClr val="tx1"/>
                </a:solidFill>
              </a:rPr>
              <a:t> Reports imports/export options</a:t>
            </a:r>
          </a:p>
          <a:p>
            <a:pPr>
              <a:buFont typeface="Wingdings" pitchFamily="2" charset="2"/>
              <a:buChar char="§"/>
            </a:pPr>
            <a:r>
              <a:rPr lang="en-US" dirty="0" smtClean="0">
                <a:solidFill>
                  <a:schemeClr val="tx1"/>
                </a:solidFill>
              </a:rPr>
              <a:t> Setting leaves restriction days information</a:t>
            </a:r>
          </a:p>
          <a:p>
            <a:pPr>
              <a:buFont typeface="Wingdings" pitchFamily="2" charset="2"/>
              <a:buChar char="§"/>
            </a:pPr>
            <a:r>
              <a:rPr lang="en-US" dirty="0" smtClean="0">
                <a:solidFill>
                  <a:schemeClr val="tx1"/>
                </a:solidFill>
              </a:rPr>
              <a:t> Productivity of organization can be increased by managing multiple staff absence for       each department</a:t>
            </a:r>
          </a:p>
          <a:p>
            <a:pPr>
              <a:buFont typeface="Wingdings" pitchFamily="2" charset="2"/>
              <a:buChar char="§"/>
            </a:pPr>
            <a:r>
              <a:rPr lang="en-US" dirty="0" smtClean="0">
                <a:solidFill>
                  <a:schemeClr val="tx1"/>
                </a:solidFill>
              </a:rPr>
              <a:t> Leave balance, history, usage can be </a:t>
            </a:r>
            <a:r>
              <a:rPr lang="en-US" dirty="0" err="1" smtClean="0">
                <a:solidFill>
                  <a:schemeClr val="tx1"/>
                </a:solidFill>
              </a:rPr>
              <a:t>analysed</a:t>
            </a:r>
            <a:endParaRPr lang="en-US" dirty="0" smtClean="0">
              <a:solidFill>
                <a:schemeClr val="tx1"/>
              </a:solidFill>
            </a:endParaRPr>
          </a:p>
          <a:p>
            <a:pPr>
              <a:buFont typeface="Wingdings" pitchFamily="2" charset="2"/>
              <a:buChar char="§"/>
            </a:pPr>
            <a:r>
              <a:rPr lang="en-US" dirty="0" smtClean="0">
                <a:solidFill>
                  <a:schemeClr val="tx1"/>
                </a:solidFill>
              </a:rPr>
              <a:t> Automatic sanction can be set for Senior Staff with notifications </a:t>
            </a:r>
          </a:p>
          <a:p>
            <a:r>
              <a:rPr lang="en-US" dirty="0" smtClean="0">
                <a:solidFill>
                  <a:schemeClr val="tx1"/>
                </a:solidFill>
              </a:rPr>
              <a:t> to HR</a:t>
            </a:r>
          </a:p>
          <a:p>
            <a:pPr>
              <a:buFont typeface="Wingdings" pitchFamily="2" charset="2"/>
              <a:buChar char="§"/>
            </a:pPr>
            <a:r>
              <a:rPr lang="en-US" dirty="0" smtClean="0">
                <a:solidFill>
                  <a:schemeClr val="tx1"/>
                </a:solidFill>
              </a:rPr>
              <a:t> Integrated with biometric attendance feature</a:t>
            </a:r>
          </a:p>
          <a:p>
            <a:pPr>
              <a:buFont typeface="Wingdings" pitchFamily="2" charset="2"/>
              <a:buChar char="§"/>
            </a:pPr>
            <a:endParaRPr lang="en-US" dirty="0">
              <a:solidFill>
                <a:schemeClr val="tx1"/>
              </a:solidFill>
            </a:endParaRPr>
          </a:p>
        </p:txBody>
      </p:sp>
      <p:pic>
        <p:nvPicPr>
          <p:cNvPr id="68610" name="Picture 2" descr="Image result for leave management"/>
          <p:cNvPicPr>
            <a:picLocks noChangeAspect="1" noChangeArrowheads="1"/>
          </p:cNvPicPr>
          <p:nvPr/>
        </p:nvPicPr>
        <p:blipFill>
          <a:blip r:embed="rId2"/>
          <a:srcRect/>
          <a:stretch>
            <a:fillRect/>
          </a:stretch>
        </p:blipFill>
        <p:spPr bwMode="auto">
          <a:xfrm>
            <a:off x="6286500" y="2990850"/>
            <a:ext cx="2857500" cy="21526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8915400" cy="884466"/>
          </a:xfrm>
        </p:spPr>
        <p:txBody>
          <a:bodyPr>
            <a:noAutofit/>
          </a:bodyPr>
          <a:lstStyle/>
          <a:p>
            <a:r>
              <a:rPr lang="en-IN" sz="2800" dirty="0" smtClean="0">
                <a:latin typeface="Aharoni" pitchFamily="2" charset="-79"/>
                <a:cs typeface="Aharoni" pitchFamily="2" charset="-79"/>
              </a:rPr>
              <a:t>	</a:t>
            </a:r>
            <a:r>
              <a:rPr lang="en-IN" sz="1600" dirty="0" smtClean="0">
                <a:latin typeface="Aharoni" pitchFamily="2" charset="-79"/>
                <a:cs typeface="Aharoni" pitchFamily="2" charset="-79"/>
              </a:rPr>
              <a:t/>
            </a:r>
            <a:br>
              <a:rPr lang="en-IN" sz="1600" dirty="0" smtClean="0">
                <a:latin typeface="Aharoni" pitchFamily="2" charset="-79"/>
                <a:cs typeface="Aharoni" pitchFamily="2" charset="-79"/>
              </a:rPr>
            </a:br>
            <a:r>
              <a:rPr lang="en-IN" sz="4000" b="0" dirty="0" smtClean="0">
                <a:latin typeface="Impact" pitchFamily="34" charset="0"/>
                <a:cs typeface="Aharoni" pitchFamily="2" charset="-79"/>
              </a:rPr>
              <a:t>About The Gemini University ERP</a:t>
            </a:r>
            <a:r>
              <a:rPr lang="en-IN" sz="2400" b="0" dirty="0" smtClean="0">
                <a:latin typeface="Impact" pitchFamily="34" charset="0"/>
                <a:cs typeface="Aharoni" pitchFamily="2" charset="-79"/>
              </a:rPr>
              <a:t/>
            </a:r>
            <a:br>
              <a:rPr lang="en-IN" sz="2400" b="0" dirty="0" smtClean="0">
                <a:latin typeface="Impact" pitchFamily="34" charset="0"/>
                <a:cs typeface="Aharoni" pitchFamily="2" charset="-79"/>
              </a:rPr>
            </a:br>
            <a:r>
              <a:rPr lang="en-IN" sz="2800" dirty="0" smtClean="0">
                <a:latin typeface="Aharoni" pitchFamily="2" charset="-79"/>
                <a:cs typeface="Aharoni" pitchFamily="2" charset="-79"/>
              </a:rPr>
              <a:t/>
            </a:r>
            <a:br>
              <a:rPr lang="en-IN" sz="2800" dirty="0" smtClean="0">
                <a:latin typeface="Aharoni" pitchFamily="2" charset="-79"/>
                <a:cs typeface="Aharoni" pitchFamily="2" charset="-79"/>
              </a:rPr>
            </a:br>
            <a:endParaRPr lang="en-IN" sz="2800" dirty="0"/>
          </a:p>
        </p:txBody>
      </p:sp>
      <p:sp>
        <p:nvSpPr>
          <p:cNvPr id="5" name="Content Placeholder 4"/>
          <p:cNvSpPr>
            <a:spLocks noGrp="1"/>
          </p:cNvSpPr>
          <p:nvPr>
            <p:ph idx="10"/>
          </p:nvPr>
        </p:nvSpPr>
        <p:spPr>
          <a:xfrm>
            <a:off x="2590800" y="1352550"/>
            <a:ext cx="6172200" cy="3276600"/>
          </a:xfrm>
        </p:spPr>
        <p:txBody>
          <a:bodyPr/>
          <a:lstStyle/>
          <a:p>
            <a:pPr algn="just"/>
            <a:r>
              <a:rPr lang="en-IN" sz="1600" b="1" i="1" dirty="0" smtClean="0">
                <a:solidFill>
                  <a:schemeClr val="tx1"/>
                </a:solidFill>
              </a:rPr>
              <a:t>The Gemini </a:t>
            </a:r>
            <a:r>
              <a:rPr lang="en-IN" i="1" dirty="0" smtClean="0">
                <a:solidFill>
                  <a:schemeClr val="tx1"/>
                </a:solidFill>
              </a:rPr>
              <a:t>University ERP (Enterprise Resource Planning) is more of a long-term      commitment than the integrated and specialized software solution for any                        educational institution / University  for providing students, faculty, and staff with highly effective tools to help them support and improvise on learning, discovery, and                engagement. University ERP is primarily an initiative to replace universities               administrative computing systems with a new integrated system. The processes that  will be affected by the ERP implementation shall include Admission, Academics,         Examination, Human Resource Management System, Financial Accounting,                 Budgeting, Research and many other areas. It provides for an effective Decision        Support System to manage the entire operations and helps in taking timely decisions. Implementing university ERP should thus be an ideal choice in improving and            expanding student and faculty services in any university or educational institution.    University ERP supports institutions of all sizes and types as an integrated suite of     proven,  scalable, enterprise-wide application on a single database. </a:t>
            </a:r>
            <a:endParaRPr lang="en-US" i="1" dirty="0">
              <a:solidFill>
                <a:schemeClr val="tx1"/>
              </a:solidFill>
            </a:endParaRPr>
          </a:p>
        </p:txBody>
      </p:sp>
      <p:pic>
        <p:nvPicPr>
          <p:cNvPr id="16388" name="Picture 4" descr="Image result"/>
          <p:cNvPicPr>
            <a:picLocks noChangeAspect="1" noChangeArrowheads="1"/>
          </p:cNvPicPr>
          <p:nvPr/>
        </p:nvPicPr>
        <p:blipFill>
          <a:blip r:embed="rId2"/>
          <a:srcRect/>
          <a:stretch>
            <a:fillRect/>
          </a:stretch>
        </p:blipFill>
        <p:spPr bwMode="auto">
          <a:xfrm>
            <a:off x="0" y="971550"/>
            <a:ext cx="3276600" cy="4719283"/>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4350"/>
            <a:ext cx="8991600" cy="522516"/>
          </a:xfrm>
        </p:spPr>
        <p:txBody>
          <a:bodyPr/>
          <a:lstStyle/>
          <a:p>
            <a:r>
              <a:rPr lang="en-US" sz="4000" b="0" dirty="0" smtClean="0">
                <a:latin typeface="Impact" pitchFamily="34" charset="0"/>
              </a:rPr>
              <a:t>Transportation Management</a:t>
            </a:r>
            <a:br>
              <a:rPr lang="en-US" sz="4000" b="0" dirty="0" smtClean="0">
                <a:latin typeface="Impact" pitchFamily="34" charset="0"/>
              </a:rPr>
            </a:br>
            <a:endParaRPr lang="en-US" sz="4000" dirty="0">
              <a:latin typeface="Impact" pitchFamily="34" charset="0"/>
            </a:endParaRPr>
          </a:p>
        </p:txBody>
      </p:sp>
      <p:sp>
        <p:nvSpPr>
          <p:cNvPr id="4" name="Content Placeholder 3"/>
          <p:cNvSpPr>
            <a:spLocks noGrp="1"/>
          </p:cNvSpPr>
          <p:nvPr>
            <p:ph idx="10"/>
          </p:nvPr>
        </p:nvSpPr>
        <p:spPr>
          <a:xfrm>
            <a:off x="-152400" y="1200150"/>
            <a:ext cx="8496944" cy="3680048"/>
          </a:xfrm>
        </p:spPr>
        <p:txBody>
          <a:bodyPr/>
          <a:lstStyle/>
          <a:p>
            <a:pPr>
              <a:buFont typeface="Wingdings" pitchFamily="2" charset="2"/>
              <a:buChar char="§"/>
            </a:pPr>
            <a:r>
              <a:rPr lang="en-US" dirty="0" smtClean="0">
                <a:solidFill>
                  <a:schemeClr val="tx1"/>
                </a:solidFill>
              </a:rPr>
              <a:t>  Centralized transportation management with ample visibility</a:t>
            </a:r>
          </a:p>
          <a:p>
            <a:pPr>
              <a:buFont typeface="Wingdings" pitchFamily="2" charset="2"/>
              <a:buChar char="§"/>
            </a:pPr>
            <a:r>
              <a:rPr lang="en-US" dirty="0" smtClean="0">
                <a:solidFill>
                  <a:schemeClr val="tx1"/>
                </a:solidFill>
              </a:rPr>
              <a:t>  Online organization of time charts, routes, drivers, bus numbers etc</a:t>
            </a:r>
          </a:p>
          <a:p>
            <a:pPr>
              <a:buFont typeface="Wingdings" pitchFamily="2" charset="2"/>
              <a:buChar char="§"/>
            </a:pPr>
            <a:r>
              <a:rPr lang="en-US" dirty="0" smtClean="0">
                <a:solidFill>
                  <a:schemeClr val="tx1"/>
                </a:solidFill>
              </a:rPr>
              <a:t>  Reports analysis and GPS tracking system</a:t>
            </a:r>
          </a:p>
          <a:p>
            <a:pPr>
              <a:buFont typeface="Wingdings" pitchFamily="2" charset="2"/>
              <a:buChar char="§"/>
            </a:pPr>
            <a:r>
              <a:rPr lang="en-US" dirty="0" smtClean="0">
                <a:solidFill>
                  <a:schemeClr val="tx1"/>
                </a:solidFill>
              </a:rPr>
              <a:t>  Messages can be send to the students regarding any modifications</a:t>
            </a:r>
          </a:p>
          <a:p>
            <a:pPr>
              <a:buFont typeface="Wingdings" pitchFamily="2" charset="2"/>
              <a:buChar char="§"/>
            </a:pPr>
            <a:r>
              <a:rPr lang="en-US" dirty="0" smtClean="0">
                <a:solidFill>
                  <a:schemeClr val="tx1"/>
                </a:solidFill>
              </a:rPr>
              <a:t>  Regular updates generation</a:t>
            </a:r>
          </a:p>
          <a:p>
            <a:endParaRPr lang="en-US" dirty="0"/>
          </a:p>
        </p:txBody>
      </p:sp>
      <p:pic>
        <p:nvPicPr>
          <p:cNvPr id="67588" name="Picture 4" descr="Image result for college bus"/>
          <p:cNvPicPr>
            <a:picLocks noChangeAspect="1" noChangeArrowheads="1"/>
          </p:cNvPicPr>
          <p:nvPr/>
        </p:nvPicPr>
        <p:blipFill>
          <a:blip r:embed="rId2"/>
          <a:srcRect/>
          <a:stretch>
            <a:fillRect/>
          </a:stretch>
        </p:blipFill>
        <p:spPr bwMode="auto">
          <a:xfrm>
            <a:off x="4572000" y="1819274"/>
            <a:ext cx="4572000" cy="332422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1950"/>
            <a:ext cx="8839200" cy="598716"/>
          </a:xfrm>
        </p:spPr>
        <p:txBody>
          <a:bodyPr/>
          <a:lstStyle/>
          <a:p>
            <a:r>
              <a:rPr lang="en-US" sz="4000" b="0" dirty="0" smtClean="0">
                <a:latin typeface="Impact" pitchFamily="34" charset="0"/>
              </a:rPr>
              <a:t>Examination and Result</a:t>
            </a:r>
            <a:br>
              <a:rPr lang="en-US" sz="4000" b="0" dirty="0" smtClean="0">
                <a:latin typeface="Impact" pitchFamily="34" charset="0"/>
              </a:rPr>
            </a:br>
            <a:endParaRPr lang="en-US" sz="4000" dirty="0">
              <a:latin typeface="Impact" pitchFamily="34" charset="0"/>
            </a:endParaRPr>
          </a:p>
        </p:txBody>
      </p:sp>
      <p:sp>
        <p:nvSpPr>
          <p:cNvPr id="4" name="Content Placeholder 3"/>
          <p:cNvSpPr>
            <a:spLocks noGrp="1"/>
          </p:cNvSpPr>
          <p:nvPr>
            <p:ph idx="10"/>
          </p:nvPr>
        </p:nvSpPr>
        <p:spPr>
          <a:xfrm>
            <a:off x="0" y="1047750"/>
            <a:ext cx="8496944" cy="2995737"/>
          </a:xfrm>
        </p:spPr>
        <p:txBody>
          <a:bodyPr/>
          <a:lstStyle/>
          <a:p>
            <a:pPr>
              <a:buFont typeface="Wingdings" pitchFamily="2" charset="2"/>
              <a:buChar char="§"/>
            </a:pPr>
            <a:r>
              <a:rPr lang="en-US" dirty="0" smtClean="0">
                <a:solidFill>
                  <a:schemeClr val="tx1"/>
                </a:solidFill>
              </a:rPr>
              <a:t> exams conductions via secured login's</a:t>
            </a:r>
          </a:p>
          <a:p>
            <a:pPr>
              <a:buFont typeface="Wingdings" pitchFamily="2" charset="2"/>
              <a:buChar char="§"/>
            </a:pPr>
            <a:r>
              <a:rPr lang="en-US" dirty="0" smtClean="0">
                <a:solidFill>
                  <a:schemeClr val="tx1"/>
                </a:solidFill>
              </a:rPr>
              <a:t> Online results declaration</a:t>
            </a:r>
          </a:p>
          <a:p>
            <a:pPr>
              <a:buFont typeface="Wingdings" pitchFamily="2" charset="2"/>
              <a:buChar char="§"/>
            </a:pPr>
            <a:r>
              <a:rPr lang="en-US" dirty="0" smtClean="0">
                <a:solidFill>
                  <a:schemeClr val="tx1"/>
                </a:solidFill>
              </a:rPr>
              <a:t> Complete student assessment reports for the entire tenure</a:t>
            </a:r>
          </a:p>
          <a:p>
            <a:pPr>
              <a:buFont typeface="Wingdings" pitchFamily="2" charset="2"/>
              <a:buChar char="§"/>
            </a:pPr>
            <a:r>
              <a:rPr lang="en-US" dirty="0" smtClean="0">
                <a:solidFill>
                  <a:schemeClr val="tx1"/>
                </a:solidFill>
              </a:rPr>
              <a:t> Self evaluation assignments and questions paper</a:t>
            </a:r>
          </a:p>
          <a:p>
            <a:pPr>
              <a:buFont typeface="Wingdings" pitchFamily="2" charset="2"/>
              <a:buChar char="§"/>
            </a:pPr>
            <a:r>
              <a:rPr lang="en-US" dirty="0" smtClean="0">
                <a:solidFill>
                  <a:schemeClr val="tx1"/>
                </a:solidFill>
              </a:rPr>
              <a:t> Examination and sets management</a:t>
            </a:r>
          </a:p>
          <a:p>
            <a:pPr>
              <a:buFont typeface="Wingdings" pitchFamily="2" charset="2"/>
              <a:buChar char="§"/>
            </a:pPr>
            <a:r>
              <a:rPr lang="en-US" dirty="0" smtClean="0">
                <a:solidFill>
                  <a:schemeClr val="tx1"/>
                </a:solidFill>
              </a:rPr>
              <a:t> Well organized examination location and student distribution</a:t>
            </a:r>
          </a:p>
          <a:p>
            <a:pPr>
              <a:buFont typeface="Wingdings" pitchFamily="2" charset="2"/>
              <a:buChar char="§"/>
            </a:pPr>
            <a:r>
              <a:rPr lang="en-US" dirty="0" smtClean="0">
                <a:solidFill>
                  <a:schemeClr val="tx1"/>
                </a:solidFill>
              </a:rPr>
              <a:t> Examination fee collection, fine collection, Payment mode reports</a:t>
            </a:r>
          </a:p>
          <a:p>
            <a:pPr>
              <a:buFont typeface="Wingdings" pitchFamily="2" charset="2"/>
              <a:buChar char="§"/>
            </a:pPr>
            <a:r>
              <a:rPr lang="en-US" dirty="0" smtClean="0">
                <a:solidFill>
                  <a:schemeClr val="tx1"/>
                </a:solidFill>
              </a:rPr>
              <a:t> Secured and advanced multifaceted user interface from desired location</a:t>
            </a:r>
          </a:p>
          <a:p>
            <a:pPr>
              <a:buFont typeface="Wingdings" pitchFamily="2" charset="2"/>
              <a:buChar char="§"/>
            </a:pPr>
            <a:r>
              <a:rPr lang="en-US" dirty="0" smtClean="0">
                <a:solidFill>
                  <a:schemeClr val="tx1"/>
                </a:solidFill>
              </a:rPr>
              <a:t> Cost saving and paper saving</a:t>
            </a:r>
          </a:p>
          <a:p>
            <a:pPr>
              <a:buFont typeface="Wingdings" pitchFamily="2" charset="2"/>
              <a:buChar char="§"/>
            </a:pPr>
            <a:r>
              <a:rPr lang="en-US" dirty="0" smtClean="0">
                <a:solidFill>
                  <a:schemeClr val="tx1"/>
                </a:solidFill>
              </a:rPr>
              <a:t> Transparency of examination results for guardians</a:t>
            </a:r>
          </a:p>
          <a:p>
            <a:pPr>
              <a:buFont typeface="Wingdings" pitchFamily="2" charset="2"/>
              <a:buChar char="§"/>
            </a:pPr>
            <a:r>
              <a:rPr lang="en-US" dirty="0" smtClean="0">
                <a:solidFill>
                  <a:schemeClr val="tx1"/>
                </a:solidFill>
              </a:rPr>
              <a:t> Grading assessment system integration</a:t>
            </a:r>
          </a:p>
          <a:p>
            <a:pPr>
              <a:buFont typeface="Wingdings" pitchFamily="2" charset="2"/>
              <a:buChar char="§"/>
            </a:pPr>
            <a:endParaRPr lang="en-US" dirty="0">
              <a:solidFill>
                <a:schemeClr val="tx1"/>
              </a:solidFill>
            </a:endParaRPr>
          </a:p>
        </p:txBody>
      </p:sp>
      <p:pic>
        <p:nvPicPr>
          <p:cNvPr id="87042" name="Picture 2" descr="Image result"/>
          <p:cNvPicPr>
            <a:picLocks noChangeAspect="1" noChangeArrowheads="1"/>
          </p:cNvPicPr>
          <p:nvPr/>
        </p:nvPicPr>
        <p:blipFill>
          <a:blip r:embed="rId2"/>
          <a:srcRect/>
          <a:stretch>
            <a:fillRect/>
          </a:stretch>
        </p:blipFill>
        <p:spPr bwMode="auto">
          <a:xfrm>
            <a:off x="5649447" y="3028950"/>
            <a:ext cx="3494554" cy="200025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1950"/>
            <a:ext cx="9144000" cy="598716"/>
          </a:xfrm>
        </p:spPr>
        <p:txBody>
          <a:bodyPr/>
          <a:lstStyle/>
          <a:p>
            <a:r>
              <a:rPr lang="en-US" sz="4000" b="0" dirty="0" smtClean="0">
                <a:latin typeface="Impact" pitchFamily="34" charset="0"/>
              </a:rPr>
              <a:t>Library Management</a:t>
            </a:r>
            <a:br>
              <a:rPr lang="en-US" sz="4000" b="0" dirty="0" smtClean="0">
                <a:latin typeface="Impact" pitchFamily="34" charset="0"/>
              </a:rPr>
            </a:br>
            <a:endParaRPr lang="en-US" sz="4000" dirty="0">
              <a:latin typeface="Impact" pitchFamily="34" charset="0"/>
            </a:endParaRPr>
          </a:p>
        </p:txBody>
      </p:sp>
      <p:sp>
        <p:nvSpPr>
          <p:cNvPr id="4" name="Content Placeholder 3"/>
          <p:cNvSpPr>
            <a:spLocks noGrp="1"/>
          </p:cNvSpPr>
          <p:nvPr>
            <p:ph idx="10"/>
          </p:nvPr>
        </p:nvSpPr>
        <p:spPr>
          <a:xfrm>
            <a:off x="228600" y="1123950"/>
            <a:ext cx="8496944" cy="3810000"/>
          </a:xfrm>
        </p:spPr>
        <p:txBody>
          <a:bodyPr/>
          <a:lstStyle/>
          <a:p>
            <a:pPr>
              <a:buFont typeface="Wingdings" pitchFamily="2" charset="2"/>
              <a:buChar char="§"/>
            </a:pPr>
            <a:r>
              <a:rPr lang="en-US" dirty="0" smtClean="0">
                <a:solidFill>
                  <a:schemeClr val="tx1"/>
                </a:solidFill>
              </a:rPr>
              <a:t> Computerized design allows library staff to provide services easily and quickly</a:t>
            </a:r>
          </a:p>
          <a:p>
            <a:pPr>
              <a:buFont typeface="Wingdings" pitchFamily="2" charset="2"/>
              <a:buChar char="§"/>
            </a:pPr>
            <a:r>
              <a:rPr lang="en-US" dirty="0" smtClean="0">
                <a:solidFill>
                  <a:schemeClr val="tx1"/>
                </a:solidFill>
              </a:rPr>
              <a:t> Excel Import/Export facility for easy maintenance of book records</a:t>
            </a:r>
          </a:p>
          <a:p>
            <a:pPr>
              <a:buFont typeface="Wingdings" pitchFamily="2" charset="2"/>
              <a:buChar char="§"/>
            </a:pPr>
            <a:r>
              <a:rPr lang="en-US" dirty="0" smtClean="0">
                <a:solidFill>
                  <a:schemeClr val="tx1"/>
                </a:solidFill>
              </a:rPr>
              <a:t> Books category management</a:t>
            </a:r>
          </a:p>
          <a:p>
            <a:pPr>
              <a:buFont typeface="Wingdings" pitchFamily="2" charset="2"/>
              <a:buChar char="§"/>
            </a:pPr>
            <a:r>
              <a:rPr lang="en-US" dirty="0" smtClean="0">
                <a:solidFill>
                  <a:schemeClr val="tx1"/>
                </a:solidFill>
              </a:rPr>
              <a:t> Comprehensive reports of issued, overdue, fine applicable, defaulters, circulation etc</a:t>
            </a:r>
          </a:p>
          <a:p>
            <a:pPr>
              <a:buFont typeface="Wingdings" pitchFamily="2" charset="2"/>
              <a:buChar char="§"/>
            </a:pPr>
            <a:r>
              <a:rPr lang="en-US" dirty="0" smtClean="0">
                <a:solidFill>
                  <a:schemeClr val="tx1"/>
                </a:solidFill>
              </a:rPr>
              <a:t> Books are easily located within the racks</a:t>
            </a:r>
          </a:p>
          <a:p>
            <a:pPr>
              <a:buFont typeface="Wingdings" pitchFamily="2" charset="2"/>
              <a:buChar char="§"/>
            </a:pPr>
            <a:r>
              <a:rPr lang="en-US" dirty="0" smtClean="0">
                <a:solidFill>
                  <a:schemeClr val="tx1"/>
                </a:solidFill>
              </a:rPr>
              <a:t> E-library members management</a:t>
            </a:r>
          </a:p>
          <a:p>
            <a:pPr>
              <a:buFont typeface="Wingdings" pitchFamily="2" charset="2"/>
              <a:buChar char="§"/>
            </a:pPr>
            <a:r>
              <a:rPr lang="en-US" dirty="0" smtClean="0">
                <a:solidFill>
                  <a:schemeClr val="tx1"/>
                </a:solidFill>
              </a:rPr>
              <a:t> Books acquisition record and requirement</a:t>
            </a:r>
          </a:p>
          <a:p>
            <a:pPr>
              <a:buFont typeface="Wingdings" pitchFamily="2" charset="2"/>
              <a:buChar char="§"/>
            </a:pPr>
            <a:r>
              <a:rPr lang="en-US" dirty="0" smtClean="0">
                <a:solidFill>
                  <a:schemeClr val="tx1"/>
                </a:solidFill>
              </a:rPr>
              <a:t> Subscriptions and membership management</a:t>
            </a:r>
          </a:p>
          <a:p>
            <a:pPr>
              <a:buFont typeface="Wingdings" pitchFamily="2" charset="2"/>
              <a:buChar char="§"/>
            </a:pPr>
            <a:r>
              <a:rPr lang="en-US" dirty="0" smtClean="0">
                <a:solidFill>
                  <a:schemeClr val="tx1"/>
                </a:solidFill>
              </a:rPr>
              <a:t> Multi located library featured setup</a:t>
            </a:r>
          </a:p>
          <a:p>
            <a:pPr>
              <a:buFont typeface="Wingdings" pitchFamily="2" charset="2"/>
              <a:buChar char="§"/>
            </a:pPr>
            <a:r>
              <a:rPr lang="en-US" dirty="0" smtClean="0">
                <a:solidFill>
                  <a:schemeClr val="tx1"/>
                </a:solidFill>
              </a:rPr>
              <a:t> High security and customized access rights can be managed</a:t>
            </a:r>
          </a:p>
          <a:p>
            <a:pPr>
              <a:buFont typeface="Wingdings" pitchFamily="2" charset="2"/>
              <a:buChar char="§"/>
            </a:pPr>
            <a:r>
              <a:rPr lang="en-US" dirty="0" smtClean="0">
                <a:solidFill>
                  <a:schemeClr val="tx1"/>
                </a:solidFill>
              </a:rPr>
              <a:t> Additional features add-on's available</a:t>
            </a:r>
          </a:p>
          <a:p>
            <a:pPr>
              <a:buFont typeface="Wingdings" pitchFamily="2" charset="2"/>
              <a:buChar char="§"/>
            </a:pPr>
            <a:r>
              <a:rPr lang="en-US" dirty="0" smtClean="0">
                <a:solidFill>
                  <a:schemeClr val="tx1"/>
                </a:solidFill>
              </a:rPr>
              <a:t> Barcode generation and printing facility</a:t>
            </a:r>
          </a:p>
          <a:p>
            <a:pPr>
              <a:buFont typeface="Wingdings" pitchFamily="2" charset="2"/>
              <a:buChar char="§"/>
            </a:pPr>
            <a:r>
              <a:rPr lang="en-US" dirty="0" smtClean="0">
                <a:solidFill>
                  <a:schemeClr val="tx1"/>
                </a:solidFill>
              </a:rPr>
              <a:t> Restoration and data backup facility</a:t>
            </a:r>
          </a:p>
          <a:p>
            <a:pPr>
              <a:buFont typeface="Wingdings" pitchFamily="2" charset="2"/>
              <a:buChar char="§"/>
            </a:pPr>
            <a:r>
              <a:rPr lang="en-US" dirty="0" smtClean="0">
                <a:solidFill>
                  <a:schemeClr val="tx1"/>
                </a:solidFill>
              </a:rPr>
              <a:t> Revenue collection via fine's, donations reports</a:t>
            </a:r>
          </a:p>
          <a:p>
            <a:pPr>
              <a:buFont typeface="Wingdings" pitchFamily="2" charset="2"/>
              <a:buChar char="§"/>
            </a:pPr>
            <a:endParaRPr lang="en-US" dirty="0">
              <a:solidFill>
                <a:schemeClr val="tx1"/>
              </a:solidFill>
            </a:endParaRPr>
          </a:p>
        </p:txBody>
      </p:sp>
      <p:pic>
        <p:nvPicPr>
          <p:cNvPr id="86018" name="Picture 2" descr="Image result for library management system"/>
          <p:cNvPicPr>
            <a:picLocks noChangeAspect="1" noChangeArrowheads="1"/>
          </p:cNvPicPr>
          <p:nvPr/>
        </p:nvPicPr>
        <p:blipFill>
          <a:blip r:embed="rId2"/>
          <a:srcRect/>
          <a:stretch>
            <a:fillRect/>
          </a:stretch>
        </p:blipFill>
        <p:spPr bwMode="auto">
          <a:xfrm>
            <a:off x="5300444" y="2419350"/>
            <a:ext cx="3843556" cy="272415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19672" y="361950"/>
            <a:ext cx="7524328" cy="751116"/>
          </a:xfrm>
        </p:spPr>
        <p:txBody>
          <a:bodyPr/>
          <a:lstStyle/>
          <a:p>
            <a:r>
              <a:rPr lang="en-US" sz="4000" b="0" dirty="0" smtClean="0">
                <a:latin typeface="Impact" pitchFamily="34" charset="0"/>
              </a:rPr>
              <a:t>Hostel Management</a:t>
            </a:r>
            <a:br>
              <a:rPr lang="en-US" sz="4000" b="0" dirty="0" smtClean="0">
                <a:latin typeface="Impact" pitchFamily="34" charset="0"/>
              </a:rPr>
            </a:br>
            <a:endParaRPr lang="en-US" sz="4000" dirty="0">
              <a:latin typeface="Impact" pitchFamily="34" charset="0"/>
            </a:endParaRPr>
          </a:p>
        </p:txBody>
      </p:sp>
      <p:sp>
        <p:nvSpPr>
          <p:cNvPr id="7" name="Content Placeholder 6"/>
          <p:cNvSpPr>
            <a:spLocks noGrp="1"/>
          </p:cNvSpPr>
          <p:nvPr>
            <p:ph idx="10"/>
          </p:nvPr>
        </p:nvSpPr>
        <p:spPr>
          <a:xfrm>
            <a:off x="1371600" y="1123950"/>
            <a:ext cx="7074024" cy="3840832"/>
          </a:xfrm>
        </p:spPr>
        <p:txBody>
          <a:bodyPr/>
          <a:lstStyle/>
          <a:p>
            <a:pPr>
              <a:buFont typeface="Wingdings" pitchFamily="2" charset="2"/>
              <a:buChar char="§"/>
            </a:pPr>
            <a:r>
              <a:rPr lang="en-US" dirty="0" smtClean="0">
                <a:solidFill>
                  <a:schemeClr val="tx1"/>
                </a:solidFill>
              </a:rPr>
              <a:t> Hostel management software increase efficiency with minimal manpower requirements</a:t>
            </a:r>
          </a:p>
          <a:p>
            <a:pPr>
              <a:buFont typeface="Wingdings" pitchFamily="2" charset="2"/>
              <a:buChar char="§"/>
            </a:pPr>
            <a:r>
              <a:rPr lang="en-US" dirty="0" smtClean="0">
                <a:solidFill>
                  <a:schemeClr val="tx1"/>
                </a:solidFill>
              </a:rPr>
              <a:t> Integration with admission module</a:t>
            </a:r>
          </a:p>
          <a:p>
            <a:pPr>
              <a:buFont typeface="Wingdings" pitchFamily="2" charset="2"/>
              <a:buChar char="§"/>
            </a:pPr>
            <a:r>
              <a:rPr lang="en-US" dirty="0" smtClean="0">
                <a:solidFill>
                  <a:schemeClr val="tx1"/>
                </a:solidFill>
              </a:rPr>
              <a:t> Auto transfer information after selecting hostel checkbox while admissions</a:t>
            </a:r>
          </a:p>
          <a:p>
            <a:pPr>
              <a:buFont typeface="Wingdings" pitchFamily="2" charset="2"/>
              <a:buChar char="§"/>
            </a:pPr>
            <a:r>
              <a:rPr lang="en-US" dirty="0" smtClean="0">
                <a:solidFill>
                  <a:schemeClr val="tx1"/>
                </a:solidFill>
              </a:rPr>
              <a:t> Software has facility of categorized allocation of rooms to the registered students</a:t>
            </a:r>
          </a:p>
          <a:p>
            <a:pPr>
              <a:buFont typeface="Wingdings" pitchFamily="2" charset="2"/>
              <a:buChar char="§"/>
            </a:pPr>
            <a:r>
              <a:rPr lang="en-US" dirty="0" smtClean="0">
                <a:solidFill>
                  <a:schemeClr val="tx1"/>
                </a:solidFill>
              </a:rPr>
              <a:t> Complete record of food, logging, laundries and other facilities</a:t>
            </a:r>
          </a:p>
          <a:p>
            <a:pPr>
              <a:buFont typeface="Wingdings" pitchFamily="2" charset="2"/>
              <a:buChar char="§"/>
            </a:pPr>
            <a:r>
              <a:rPr lang="en-US" dirty="0" smtClean="0">
                <a:solidFill>
                  <a:schemeClr val="tx1"/>
                </a:solidFill>
              </a:rPr>
              <a:t> Information can be circulated via one click SMS</a:t>
            </a:r>
          </a:p>
          <a:p>
            <a:pPr>
              <a:buFont typeface="Wingdings" pitchFamily="2" charset="2"/>
              <a:buChar char="§"/>
            </a:pPr>
            <a:r>
              <a:rPr lang="en-US" dirty="0" smtClean="0">
                <a:solidFill>
                  <a:schemeClr val="tx1"/>
                </a:solidFill>
              </a:rPr>
              <a:t> Hostel expenses detailed report</a:t>
            </a:r>
          </a:p>
          <a:p>
            <a:pPr>
              <a:buFont typeface="Wingdings" pitchFamily="2" charset="2"/>
              <a:buChar char="§"/>
            </a:pPr>
            <a:r>
              <a:rPr lang="en-US" dirty="0" smtClean="0">
                <a:solidFill>
                  <a:schemeClr val="tx1"/>
                </a:solidFill>
              </a:rPr>
              <a:t> All the information is accessible to the administrative department</a:t>
            </a:r>
          </a:p>
          <a:p>
            <a:pPr>
              <a:buFont typeface="Wingdings" pitchFamily="2" charset="2"/>
              <a:buChar char="§"/>
            </a:pPr>
            <a:r>
              <a:rPr lang="en-US" dirty="0" smtClean="0">
                <a:solidFill>
                  <a:schemeClr val="tx1"/>
                </a:solidFill>
              </a:rPr>
              <a:t> Most efficient method to manage all the activities within the premises</a:t>
            </a:r>
          </a:p>
          <a:p>
            <a:pPr>
              <a:buFont typeface="Wingdings" pitchFamily="2" charset="2"/>
              <a:buChar char="§"/>
            </a:pPr>
            <a:r>
              <a:rPr lang="en-US" dirty="0" smtClean="0">
                <a:solidFill>
                  <a:schemeClr val="tx1"/>
                </a:solidFill>
              </a:rPr>
              <a:t> Hostel fee payments reminders alert can be send through software</a:t>
            </a:r>
          </a:p>
          <a:p>
            <a:pPr>
              <a:buFont typeface="Wingdings" pitchFamily="2" charset="2"/>
              <a:buChar char="§"/>
            </a:pPr>
            <a:r>
              <a:rPr lang="en-US" dirty="0" smtClean="0">
                <a:solidFill>
                  <a:schemeClr val="tx1"/>
                </a:solidFill>
              </a:rPr>
              <a:t> Hostel movement and activities reports</a:t>
            </a:r>
            <a:endParaRPr lang="en-US" dirty="0">
              <a:solidFill>
                <a:schemeClr val="tx1"/>
              </a:solidFill>
            </a:endParaRPr>
          </a:p>
        </p:txBody>
      </p:sp>
      <p:pic>
        <p:nvPicPr>
          <p:cNvPr id="84994" name="Picture 2" descr="Image result for hostel management logo"/>
          <p:cNvPicPr>
            <a:picLocks noChangeAspect="1" noChangeArrowheads="1"/>
          </p:cNvPicPr>
          <p:nvPr/>
        </p:nvPicPr>
        <p:blipFill>
          <a:blip r:embed="rId2"/>
          <a:srcRect/>
          <a:stretch>
            <a:fillRect/>
          </a:stretch>
        </p:blipFill>
        <p:spPr bwMode="auto">
          <a:xfrm>
            <a:off x="6705600" y="2705100"/>
            <a:ext cx="2438400" cy="24384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4350"/>
            <a:ext cx="8763000" cy="446316"/>
          </a:xfrm>
        </p:spPr>
        <p:txBody>
          <a:bodyPr/>
          <a:lstStyle/>
          <a:p>
            <a:r>
              <a:rPr lang="en-US" sz="4000" b="0" dirty="0" smtClean="0">
                <a:latin typeface="Impact" pitchFamily="34" charset="0"/>
              </a:rPr>
              <a:t>Store Management</a:t>
            </a:r>
            <a:br>
              <a:rPr lang="en-US" sz="4000" b="0" dirty="0" smtClean="0">
                <a:latin typeface="Impact" pitchFamily="34" charset="0"/>
              </a:rPr>
            </a:br>
            <a:endParaRPr lang="en-US" sz="4000" dirty="0">
              <a:latin typeface="Impact" pitchFamily="34" charset="0"/>
            </a:endParaRPr>
          </a:p>
        </p:txBody>
      </p:sp>
      <p:sp>
        <p:nvSpPr>
          <p:cNvPr id="4" name="Content Placeholder 3"/>
          <p:cNvSpPr>
            <a:spLocks noGrp="1"/>
          </p:cNvSpPr>
          <p:nvPr>
            <p:ph idx="10"/>
          </p:nvPr>
        </p:nvSpPr>
        <p:spPr>
          <a:xfrm>
            <a:off x="152400" y="1047750"/>
            <a:ext cx="8496944" cy="2995737"/>
          </a:xfrm>
        </p:spPr>
        <p:txBody>
          <a:bodyPr/>
          <a:lstStyle/>
          <a:p>
            <a:pPr>
              <a:buFont typeface="Wingdings" pitchFamily="2" charset="2"/>
              <a:buChar char="§"/>
            </a:pPr>
            <a:r>
              <a:rPr lang="en-US" dirty="0" smtClean="0">
                <a:solidFill>
                  <a:schemeClr val="tx1"/>
                </a:solidFill>
              </a:rPr>
              <a:t> Online record of available stock centralized for all branches</a:t>
            </a:r>
          </a:p>
          <a:p>
            <a:pPr>
              <a:buFont typeface="Wingdings" pitchFamily="2" charset="2"/>
              <a:buChar char="§"/>
            </a:pPr>
            <a:r>
              <a:rPr lang="en-US" dirty="0" smtClean="0">
                <a:solidFill>
                  <a:schemeClr val="tx1"/>
                </a:solidFill>
              </a:rPr>
              <a:t> Online requisition form with multiple approval interfaces</a:t>
            </a:r>
          </a:p>
          <a:p>
            <a:pPr>
              <a:buFont typeface="Wingdings" pitchFamily="2" charset="2"/>
              <a:buChar char="§"/>
            </a:pPr>
            <a:r>
              <a:rPr lang="en-US" dirty="0" smtClean="0">
                <a:solidFill>
                  <a:schemeClr val="tx1"/>
                </a:solidFill>
              </a:rPr>
              <a:t> Purchase order can be mailed directly</a:t>
            </a:r>
          </a:p>
          <a:p>
            <a:pPr>
              <a:buFont typeface="Wingdings" pitchFamily="2" charset="2"/>
              <a:buChar char="§"/>
            </a:pPr>
            <a:r>
              <a:rPr lang="en-US" dirty="0" smtClean="0">
                <a:solidFill>
                  <a:schemeClr val="tx1"/>
                </a:solidFill>
              </a:rPr>
              <a:t> Auto stock updating on receipt of the ordered material</a:t>
            </a:r>
          </a:p>
          <a:p>
            <a:pPr>
              <a:buFont typeface="Wingdings" pitchFamily="2" charset="2"/>
              <a:buChar char="§"/>
            </a:pPr>
            <a:r>
              <a:rPr lang="en-US" dirty="0" smtClean="0">
                <a:solidFill>
                  <a:schemeClr val="tx1"/>
                </a:solidFill>
              </a:rPr>
              <a:t> Highly designed and fully integrated advanced version</a:t>
            </a:r>
          </a:p>
          <a:p>
            <a:pPr>
              <a:buFont typeface="Wingdings" pitchFamily="2" charset="2"/>
              <a:buChar char="§"/>
            </a:pPr>
            <a:r>
              <a:rPr lang="en-US" dirty="0" smtClean="0">
                <a:solidFill>
                  <a:schemeClr val="tx1"/>
                </a:solidFill>
              </a:rPr>
              <a:t> Customized category and material management</a:t>
            </a:r>
          </a:p>
          <a:p>
            <a:pPr>
              <a:buFont typeface="Wingdings" pitchFamily="2" charset="2"/>
              <a:buChar char="§"/>
            </a:pPr>
            <a:r>
              <a:rPr lang="en-US" dirty="0" smtClean="0">
                <a:solidFill>
                  <a:schemeClr val="tx1"/>
                </a:solidFill>
              </a:rPr>
              <a:t> Accuracy in inventory orders and supplies</a:t>
            </a:r>
          </a:p>
          <a:p>
            <a:pPr>
              <a:buFont typeface="Wingdings" pitchFamily="2" charset="2"/>
              <a:buChar char="§"/>
            </a:pPr>
            <a:r>
              <a:rPr lang="en-US" dirty="0" smtClean="0">
                <a:solidFill>
                  <a:schemeClr val="tx1"/>
                </a:solidFill>
              </a:rPr>
              <a:t> Increase in productivity &amp; elimination of faults</a:t>
            </a:r>
          </a:p>
          <a:p>
            <a:pPr>
              <a:buFont typeface="Wingdings" pitchFamily="2" charset="2"/>
              <a:buChar char="§"/>
            </a:pPr>
            <a:r>
              <a:rPr lang="en-US" dirty="0" smtClean="0">
                <a:solidFill>
                  <a:schemeClr val="tx1"/>
                </a:solidFill>
              </a:rPr>
              <a:t> Multiple functionalities setting for each department</a:t>
            </a:r>
          </a:p>
          <a:p>
            <a:pPr>
              <a:buFont typeface="Wingdings" pitchFamily="2" charset="2"/>
              <a:buChar char="§"/>
            </a:pPr>
            <a:endParaRPr lang="en-US" dirty="0">
              <a:solidFill>
                <a:schemeClr val="tx1"/>
              </a:solidFill>
            </a:endParaRPr>
          </a:p>
        </p:txBody>
      </p:sp>
      <p:pic>
        <p:nvPicPr>
          <p:cNvPr id="83970" name="Picture 2" descr="Image result for store management"/>
          <p:cNvPicPr>
            <a:picLocks noChangeAspect="1" noChangeArrowheads="1"/>
          </p:cNvPicPr>
          <p:nvPr/>
        </p:nvPicPr>
        <p:blipFill>
          <a:blip r:embed="rId2"/>
          <a:srcRect/>
          <a:stretch>
            <a:fillRect/>
          </a:stretch>
        </p:blipFill>
        <p:spPr bwMode="auto">
          <a:xfrm>
            <a:off x="4800600" y="1657350"/>
            <a:ext cx="4800600" cy="36004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0" dirty="0" smtClean="0">
                <a:latin typeface="Impact" pitchFamily="34" charset="0"/>
              </a:rPr>
              <a:t>Placement Management</a:t>
            </a:r>
            <a:endParaRPr lang="en-US" sz="4000" b="0" dirty="0">
              <a:latin typeface="Impact" pitchFamily="34" charset="0"/>
            </a:endParaRPr>
          </a:p>
        </p:txBody>
      </p:sp>
      <p:sp>
        <p:nvSpPr>
          <p:cNvPr id="7" name="Content Placeholder 6"/>
          <p:cNvSpPr>
            <a:spLocks noGrp="1"/>
          </p:cNvSpPr>
          <p:nvPr>
            <p:ph idx="10"/>
          </p:nvPr>
        </p:nvSpPr>
        <p:spPr>
          <a:xfrm>
            <a:off x="1371600" y="742950"/>
            <a:ext cx="6912768" cy="2995737"/>
          </a:xfrm>
        </p:spPr>
        <p:txBody>
          <a:bodyPr/>
          <a:lstStyle/>
          <a:p>
            <a:pPr>
              <a:buFont typeface="Wingdings" pitchFamily="2" charset="2"/>
              <a:buChar char="§"/>
            </a:pPr>
            <a:r>
              <a:rPr lang="en-US" dirty="0" smtClean="0">
                <a:solidFill>
                  <a:schemeClr val="tx1"/>
                </a:solidFill>
              </a:rPr>
              <a:t> Student batches details and important information storage</a:t>
            </a:r>
          </a:p>
          <a:p>
            <a:pPr>
              <a:buFont typeface="Wingdings" pitchFamily="2" charset="2"/>
              <a:buChar char="§"/>
            </a:pPr>
            <a:r>
              <a:rPr lang="en-US" dirty="0" smtClean="0">
                <a:solidFill>
                  <a:schemeClr val="tx1"/>
                </a:solidFill>
              </a:rPr>
              <a:t> Documents and CV unload/Download options</a:t>
            </a:r>
          </a:p>
          <a:p>
            <a:pPr>
              <a:buFont typeface="Wingdings" pitchFamily="2" charset="2"/>
              <a:buChar char="§"/>
            </a:pPr>
            <a:r>
              <a:rPr lang="en-US" dirty="0" smtClean="0">
                <a:solidFill>
                  <a:schemeClr val="tx1"/>
                </a:solidFill>
              </a:rPr>
              <a:t> Job Category Management</a:t>
            </a:r>
          </a:p>
          <a:p>
            <a:pPr>
              <a:buFont typeface="Wingdings" pitchFamily="2" charset="2"/>
              <a:buChar char="§"/>
            </a:pPr>
            <a:r>
              <a:rPr lang="en-US" dirty="0" smtClean="0">
                <a:solidFill>
                  <a:schemeClr val="tx1"/>
                </a:solidFill>
              </a:rPr>
              <a:t> Email, SMS and Reminders facility</a:t>
            </a:r>
          </a:p>
          <a:p>
            <a:pPr>
              <a:buFont typeface="Wingdings" pitchFamily="2" charset="2"/>
              <a:buChar char="§"/>
            </a:pPr>
            <a:r>
              <a:rPr lang="en-US" dirty="0" smtClean="0">
                <a:solidFill>
                  <a:schemeClr val="tx1"/>
                </a:solidFill>
              </a:rPr>
              <a:t> Complete data management and processing</a:t>
            </a:r>
          </a:p>
          <a:p>
            <a:pPr>
              <a:buFont typeface="Wingdings" pitchFamily="2" charset="2"/>
              <a:buChar char="§"/>
            </a:pPr>
            <a:r>
              <a:rPr lang="en-US" dirty="0" smtClean="0">
                <a:solidFill>
                  <a:schemeClr val="tx1"/>
                </a:solidFill>
              </a:rPr>
              <a:t> Placement software has Inter-connectivity with result declaration</a:t>
            </a:r>
          </a:p>
          <a:p>
            <a:pPr>
              <a:buFont typeface="Wingdings" pitchFamily="2" charset="2"/>
              <a:buChar char="§"/>
            </a:pPr>
            <a:r>
              <a:rPr lang="en-US" dirty="0" smtClean="0">
                <a:solidFill>
                  <a:schemeClr val="tx1"/>
                </a:solidFill>
              </a:rPr>
              <a:t> Placement ratio reports and pendency track report</a:t>
            </a:r>
          </a:p>
          <a:p>
            <a:pPr>
              <a:buFont typeface="Wingdings" pitchFamily="2" charset="2"/>
              <a:buChar char="§"/>
            </a:pPr>
            <a:r>
              <a:rPr lang="en-US" dirty="0" smtClean="0">
                <a:solidFill>
                  <a:schemeClr val="tx1"/>
                </a:solidFill>
              </a:rPr>
              <a:t> Registered companies management in campus placements</a:t>
            </a:r>
          </a:p>
          <a:p>
            <a:pPr>
              <a:buFont typeface="Wingdings" pitchFamily="2" charset="2"/>
              <a:buChar char="§"/>
            </a:pPr>
            <a:r>
              <a:rPr lang="en-US" dirty="0" smtClean="0">
                <a:solidFill>
                  <a:schemeClr val="tx1"/>
                </a:solidFill>
              </a:rPr>
              <a:t> Shortlisted and correspondence management</a:t>
            </a:r>
          </a:p>
          <a:p>
            <a:pPr>
              <a:buFont typeface="Wingdings" pitchFamily="2" charset="2"/>
              <a:buChar char="§"/>
            </a:pPr>
            <a:r>
              <a:rPr lang="en-US" dirty="0" smtClean="0">
                <a:solidFill>
                  <a:schemeClr val="tx1"/>
                </a:solidFill>
              </a:rPr>
              <a:t> Pre placement and post placement activity manager</a:t>
            </a:r>
          </a:p>
          <a:p>
            <a:pPr>
              <a:buFont typeface="Wingdings" pitchFamily="2" charset="2"/>
              <a:buChar char="§"/>
            </a:pPr>
            <a:endParaRPr lang="en-US" dirty="0">
              <a:solidFill>
                <a:schemeClr val="tx1"/>
              </a:solidFill>
            </a:endParaRPr>
          </a:p>
        </p:txBody>
      </p:sp>
      <p:pic>
        <p:nvPicPr>
          <p:cNvPr id="82946" name="Picture 2" descr="Image result"/>
          <p:cNvPicPr>
            <a:picLocks noChangeAspect="1" noChangeArrowheads="1"/>
          </p:cNvPicPr>
          <p:nvPr/>
        </p:nvPicPr>
        <p:blipFill>
          <a:blip r:embed="rId2"/>
          <a:srcRect/>
          <a:stretch>
            <a:fillRect/>
          </a:stretch>
        </p:blipFill>
        <p:spPr bwMode="auto">
          <a:xfrm>
            <a:off x="6096000" y="2266950"/>
            <a:ext cx="2876550" cy="28765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1950"/>
            <a:ext cx="9144000" cy="598716"/>
          </a:xfrm>
        </p:spPr>
        <p:txBody>
          <a:bodyPr/>
          <a:lstStyle/>
          <a:p>
            <a:r>
              <a:rPr lang="en-US" sz="4000" b="0" dirty="0" smtClean="0">
                <a:latin typeface="Impact" pitchFamily="34" charset="0"/>
              </a:rPr>
              <a:t> Employee &amp; Student Panel</a:t>
            </a:r>
            <a:br>
              <a:rPr lang="en-US" sz="4000" b="0" dirty="0" smtClean="0">
                <a:latin typeface="Impact" pitchFamily="34" charset="0"/>
              </a:rPr>
            </a:br>
            <a:endParaRPr lang="en-US" sz="4000" dirty="0">
              <a:latin typeface="Impact" pitchFamily="34" charset="0"/>
            </a:endParaRPr>
          </a:p>
        </p:txBody>
      </p:sp>
      <p:sp>
        <p:nvSpPr>
          <p:cNvPr id="4" name="Content Placeholder 3"/>
          <p:cNvSpPr>
            <a:spLocks noGrp="1"/>
          </p:cNvSpPr>
          <p:nvPr>
            <p:ph idx="10"/>
          </p:nvPr>
        </p:nvSpPr>
        <p:spPr>
          <a:xfrm>
            <a:off x="0" y="1047750"/>
            <a:ext cx="8496944" cy="2995737"/>
          </a:xfrm>
        </p:spPr>
        <p:txBody>
          <a:bodyPr/>
          <a:lstStyle/>
          <a:p>
            <a:pPr>
              <a:buFont typeface="Wingdings" pitchFamily="2" charset="2"/>
              <a:buChar char="§"/>
            </a:pPr>
            <a:r>
              <a:rPr lang="en-US" dirty="0" smtClean="0">
                <a:solidFill>
                  <a:schemeClr val="tx1"/>
                </a:solidFill>
              </a:rPr>
              <a:t> Employees can login into their accounts</a:t>
            </a:r>
          </a:p>
          <a:p>
            <a:pPr>
              <a:buFont typeface="Wingdings" pitchFamily="2" charset="2"/>
              <a:buChar char="§"/>
            </a:pPr>
            <a:r>
              <a:rPr lang="en-US" dirty="0" smtClean="0">
                <a:solidFill>
                  <a:schemeClr val="tx1"/>
                </a:solidFill>
              </a:rPr>
              <a:t> Attendance, Leaves, personal information can be viewed and updated</a:t>
            </a:r>
          </a:p>
          <a:p>
            <a:pPr>
              <a:buFont typeface="Wingdings" pitchFamily="2" charset="2"/>
              <a:buChar char="§"/>
            </a:pPr>
            <a:r>
              <a:rPr lang="en-US" dirty="0" smtClean="0">
                <a:solidFill>
                  <a:schemeClr val="tx1"/>
                </a:solidFill>
              </a:rPr>
              <a:t> Online grievances management system</a:t>
            </a:r>
          </a:p>
          <a:p>
            <a:pPr>
              <a:buFont typeface="Wingdings" pitchFamily="2" charset="2"/>
              <a:buChar char="§"/>
            </a:pPr>
            <a:r>
              <a:rPr lang="en-US" dirty="0" smtClean="0">
                <a:solidFill>
                  <a:schemeClr val="tx1"/>
                </a:solidFill>
              </a:rPr>
              <a:t> A clear view of KRA's can be mentioned to be followed</a:t>
            </a:r>
          </a:p>
          <a:p>
            <a:pPr>
              <a:buFont typeface="Wingdings" pitchFamily="2" charset="2"/>
              <a:buChar char="§"/>
            </a:pPr>
            <a:r>
              <a:rPr lang="en-US" dirty="0" smtClean="0">
                <a:solidFill>
                  <a:schemeClr val="tx1"/>
                </a:solidFill>
              </a:rPr>
              <a:t> Employee can submit their daily work done report</a:t>
            </a:r>
          </a:p>
          <a:p>
            <a:pPr>
              <a:buFont typeface="Wingdings" pitchFamily="2" charset="2"/>
              <a:buChar char="§"/>
            </a:pPr>
            <a:r>
              <a:rPr lang="en-US" dirty="0" smtClean="0">
                <a:solidFill>
                  <a:schemeClr val="tx1"/>
                </a:solidFill>
              </a:rPr>
              <a:t> Online request form to save time and increase productivity</a:t>
            </a:r>
          </a:p>
          <a:p>
            <a:pPr>
              <a:buFont typeface="Wingdings" pitchFamily="2" charset="2"/>
              <a:buChar char="§"/>
            </a:pPr>
            <a:r>
              <a:rPr lang="en-US" dirty="0" smtClean="0">
                <a:solidFill>
                  <a:schemeClr val="tx1"/>
                </a:solidFill>
              </a:rPr>
              <a:t> Online inductions programs for the better well organized environment</a:t>
            </a:r>
          </a:p>
          <a:p>
            <a:pPr>
              <a:buFont typeface="Wingdings" pitchFamily="2" charset="2"/>
              <a:buChar char="§"/>
            </a:pPr>
            <a:r>
              <a:rPr lang="en-US" dirty="0" smtClean="0">
                <a:solidFill>
                  <a:schemeClr val="tx1"/>
                </a:solidFill>
              </a:rPr>
              <a:t> Outstanding for employee employer relations</a:t>
            </a:r>
          </a:p>
          <a:p>
            <a:pPr>
              <a:buFont typeface="Wingdings" pitchFamily="2" charset="2"/>
              <a:buChar char="§"/>
            </a:pPr>
            <a:r>
              <a:rPr lang="en-US" dirty="0" smtClean="0">
                <a:solidFill>
                  <a:schemeClr val="tx1"/>
                </a:solidFill>
              </a:rPr>
              <a:t> Student login panel acts as a most important module in the software</a:t>
            </a:r>
          </a:p>
          <a:p>
            <a:pPr>
              <a:buFont typeface="Wingdings" pitchFamily="2" charset="2"/>
              <a:buChar char="§"/>
            </a:pPr>
            <a:r>
              <a:rPr lang="en-US" dirty="0" smtClean="0">
                <a:solidFill>
                  <a:schemeClr val="tx1"/>
                </a:solidFill>
              </a:rPr>
              <a:t> Students can login to view the date sheet, results and other information</a:t>
            </a:r>
          </a:p>
          <a:p>
            <a:pPr>
              <a:buFont typeface="Wingdings" pitchFamily="2" charset="2"/>
              <a:buChar char="§"/>
            </a:pPr>
            <a:r>
              <a:rPr lang="en-US" dirty="0" smtClean="0">
                <a:solidFill>
                  <a:schemeClr val="tx1"/>
                </a:solidFill>
              </a:rPr>
              <a:t> Import dates can be updated within enables the students to catch each activity</a:t>
            </a:r>
          </a:p>
          <a:p>
            <a:pPr>
              <a:buFont typeface="Wingdings" pitchFamily="2" charset="2"/>
              <a:buChar char="§"/>
            </a:pPr>
            <a:r>
              <a:rPr lang="en-US" dirty="0" smtClean="0">
                <a:solidFill>
                  <a:schemeClr val="tx1"/>
                </a:solidFill>
              </a:rPr>
              <a:t> Student grievances can be handled without any hassle</a:t>
            </a:r>
          </a:p>
          <a:p>
            <a:pPr>
              <a:buFont typeface="Wingdings" pitchFamily="2" charset="2"/>
              <a:buChar char="§"/>
            </a:pPr>
            <a:r>
              <a:rPr lang="en-US" dirty="0" smtClean="0">
                <a:solidFill>
                  <a:schemeClr val="tx1"/>
                </a:solidFill>
              </a:rPr>
              <a:t> Student can stay well conned with the college</a:t>
            </a:r>
          </a:p>
          <a:p>
            <a:pPr>
              <a:buFont typeface="Wingdings" pitchFamily="2" charset="2"/>
              <a:buChar char="§"/>
            </a:pPr>
            <a:r>
              <a:rPr lang="en-US" dirty="0" smtClean="0">
                <a:solidFill>
                  <a:schemeClr val="tx1"/>
                </a:solidFill>
              </a:rPr>
              <a:t> Professional approach to manage student requirements</a:t>
            </a:r>
          </a:p>
          <a:p>
            <a:endParaRPr lang="en-US" dirty="0"/>
          </a:p>
        </p:txBody>
      </p:sp>
      <p:pic>
        <p:nvPicPr>
          <p:cNvPr id="81922" name="Picture 2" descr="Image result"/>
          <p:cNvPicPr>
            <a:picLocks noChangeAspect="1" noChangeArrowheads="1"/>
          </p:cNvPicPr>
          <p:nvPr/>
        </p:nvPicPr>
        <p:blipFill>
          <a:blip r:embed="rId2"/>
          <a:srcRect/>
          <a:stretch>
            <a:fillRect/>
          </a:stretch>
        </p:blipFill>
        <p:spPr bwMode="auto">
          <a:xfrm>
            <a:off x="6248400" y="2552699"/>
            <a:ext cx="2895600" cy="259080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p:cNvPicPr>
            <a:picLocks noChangeAspect="1" noChangeArrowheads="1"/>
          </p:cNvPicPr>
          <p:nvPr/>
        </p:nvPicPr>
        <p:blipFill>
          <a:blip r:embed="rId2"/>
          <a:srcRect t="23704" r="5833" b="5000"/>
          <a:stretch>
            <a:fillRect/>
          </a:stretch>
        </p:blipFill>
        <p:spPr bwMode="auto">
          <a:xfrm>
            <a:off x="0" y="-1"/>
            <a:ext cx="9144000" cy="4673151"/>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t="12917" r="1611" b="5417"/>
          <a:stretch>
            <a:fillRect/>
          </a:stretch>
        </p:blipFill>
        <p:spPr bwMode="auto">
          <a:xfrm>
            <a:off x="0" y="0"/>
            <a:ext cx="9144000" cy="51435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361950"/>
            <a:ext cx="7543800" cy="830997"/>
          </a:xfrm>
          <a:prstGeom prst="rect">
            <a:avLst/>
          </a:prstGeom>
          <a:noFill/>
        </p:spPr>
        <p:txBody>
          <a:bodyPr wrap="square" rtlCol="0">
            <a:spAutoFit/>
          </a:bodyPr>
          <a:lstStyle/>
          <a:p>
            <a:r>
              <a:rPr lang="en-US" sz="4800" dirty="0" smtClean="0">
                <a:solidFill>
                  <a:schemeClr val="tx1">
                    <a:lumMod val="95000"/>
                    <a:lumOff val="5000"/>
                  </a:schemeClr>
                </a:solidFill>
              </a:rPr>
              <a:t>Get in touch with us today ! </a:t>
            </a:r>
            <a:endParaRPr lang="en-US" sz="4800" dirty="0">
              <a:solidFill>
                <a:schemeClr val="tx1">
                  <a:lumMod val="95000"/>
                  <a:lumOff val="5000"/>
                </a:schemeClr>
              </a:solidFill>
            </a:endParaRPr>
          </a:p>
        </p:txBody>
      </p:sp>
      <p:sp>
        <p:nvSpPr>
          <p:cNvPr id="6" name="TextBox 5"/>
          <p:cNvSpPr txBox="1"/>
          <p:nvPr/>
        </p:nvSpPr>
        <p:spPr>
          <a:xfrm>
            <a:off x="0" y="1504951"/>
            <a:ext cx="9144000" cy="461665"/>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p:spPr>
        <p:txBody>
          <a:bodyPr wrap="square" rtlCol="0">
            <a:spAutoFit/>
          </a:bodyPr>
          <a:lstStyle/>
          <a:p>
            <a:pPr algn="ctr"/>
            <a:r>
              <a:rPr lang="en-US" sz="2400" dirty="0" smtClean="0">
                <a:solidFill>
                  <a:srgbClr val="FFFF00"/>
                </a:solidFill>
              </a:rPr>
              <a:t>   Phone:</a:t>
            </a:r>
            <a:r>
              <a:rPr lang="en-US" sz="2400" dirty="0" smtClean="0">
                <a:solidFill>
                  <a:schemeClr val="bg1"/>
                </a:solidFill>
              </a:rPr>
              <a:t> </a:t>
            </a:r>
            <a:r>
              <a:rPr lang="en-US" sz="2400" dirty="0" smtClean="0">
                <a:solidFill>
                  <a:schemeClr val="bg1"/>
                </a:solidFill>
              </a:rPr>
              <a:t> +91 9265562676 </a:t>
            </a:r>
            <a:r>
              <a:rPr lang="en-US" sz="2400" dirty="0" smtClean="0">
                <a:solidFill>
                  <a:schemeClr val="bg1"/>
                </a:solidFill>
              </a:rPr>
              <a:t>	</a:t>
            </a:r>
            <a:r>
              <a:rPr lang="en-US" sz="2400" dirty="0" smtClean="0">
                <a:solidFill>
                  <a:srgbClr val="FFFF00"/>
                </a:solidFill>
              </a:rPr>
              <a:t>Mail : </a:t>
            </a:r>
            <a:r>
              <a:rPr lang="en-US" sz="2400" dirty="0" smtClean="0">
                <a:solidFill>
                  <a:schemeClr val="bg1"/>
                </a:solidFill>
              </a:rPr>
              <a:t>consultants@thegemini.co.in</a:t>
            </a:r>
            <a:endParaRPr lang="en-US" sz="2400" dirty="0">
              <a:solidFill>
                <a:schemeClr val="bg1"/>
              </a:solidFill>
            </a:endParaRPr>
          </a:p>
        </p:txBody>
      </p:sp>
      <p:sp>
        <p:nvSpPr>
          <p:cNvPr id="7" name="TextBox 6"/>
          <p:cNvSpPr txBox="1"/>
          <p:nvPr/>
        </p:nvSpPr>
        <p:spPr>
          <a:xfrm>
            <a:off x="5410200" y="4324350"/>
            <a:ext cx="3733800" cy="584775"/>
          </a:xfrm>
          <a:prstGeom prst="rect">
            <a:avLst/>
          </a:prstGeom>
          <a:noFill/>
        </p:spPr>
        <p:txBody>
          <a:bodyPr wrap="square" rtlCol="0">
            <a:spAutoFit/>
          </a:bodyPr>
          <a:lstStyle/>
          <a:p>
            <a:r>
              <a:rPr lang="en-US" sz="3200" dirty="0" smtClean="0">
                <a:solidFill>
                  <a:schemeClr val="tx1">
                    <a:lumMod val="95000"/>
                    <a:lumOff val="5000"/>
                  </a:schemeClr>
                </a:solidFill>
                <a:latin typeface="Impact" pitchFamily="34" charset="0"/>
              </a:rPr>
              <a:t>www.thegemini.in</a:t>
            </a:r>
            <a:endParaRPr lang="en-US" sz="3200" dirty="0">
              <a:solidFill>
                <a:schemeClr val="tx1">
                  <a:lumMod val="95000"/>
                  <a:lumOff val="5000"/>
                </a:schemeClr>
              </a:solidFill>
              <a:latin typeface="Impact"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85750"/>
            <a:ext cx="7315200" cy="838200"/>
          </a:xfrm>
        </p:spPr>
        <p:txBody>
          <a:bodyPr>
            <a:noAutofit/>
          </a:bodyPr>
          <a:lstStyle/>
          <a:p>
            <a:pPr algn="l"/>
            <a:r>
              <a:rPr lang="en-US" sz="4000" b="0" dirty="0" smtClean="0">
                <a:latin typeface="Impact" pitchFamily="34" charset="0"/>
                <a:cs typeface="Aharoni" pitchFamily="2" charset="-79"/>
              </a:rPr>
              <a:t> Major Objective:</a:t>
            </a:r>
            <a:endParaRPr lang="en-IN" sz="4000" b="0" dirty="0">
              <a:latin typeface="Impact" pitchFamily="34" charset="0"/>
              <a:cs typeface="Aharoni" pitchFamily="2" charset="-79"/>
            </a:endParaRPr>
          </a:p>
        </p:txBody>
      </p:sp>
      <p:sp>
        <p:nvSpPr>
          <p:cNvPr id="6" name="Content Placeholder 5"/>
          <p:cNvSpPr>
            <a:spLocks noGrp="1"/>
          </p:cNvSpPr>
          <p:nvPr>
            <p:ph idx="10"/>
          </p:nvPr>
        </p:nvSpPr>
        <p:spPr>
          <a:xfrm>
            <a:off x="1524000" y="1504950"/>
            <a:ext cx="7467600" cy="3505200"/>
          </a:xfrm>
        </p:spPr>
        <p:txBody>
          <a:bodyPr/>
          <a:lstStyle/>
          <a:p>
            <a:pPr algn="just">
              <a:buFont typeface="Wingdings" pitchFamily="2" charset="2"/>
              <a:buChar char="§"/>
            </a:pPr>
            <a:r>
              <a:rPr lang="en-IN" b="1" dirty="0" smtClean="0">
                <a:solidFill>
                  <a:schemeClr val="tx1"/>
                </a:solidFill>
              </a:rPr>
              <a:t> Encourage competition in education system to computerize</a:t>
            </a:r>
          </a:p>
          <a:p>
            <a:pPr algn="just"/>
            <a:r>
              <a:rPr lang="en-IN" b="1" dirty="0" smtClean="0">
                <a:solidFill>
                  <a:schemeClr val="tx1"/>
                </a:solidFill>
              </a:rPr>
              <a:t> the core departments  and functions of the university to </a:t>
            </a:r>
          </a:p>
          <a:p>
            <a:pPr algn="just"/>
            <a:r>
              <a:rPr lang="en-IN" b="1" dirty="0" smtClean="0">
                <a:solidFill>
                  <a:schemeClr val="tx1"/>
                </a:solidFill>
              </a:rPr>
              <a:t>  maintain efficient and faster movement of  information.</a:t>
            </a:r>
          </a:p>
          <a:p>
            <a:pPr algn="just">
              <a:buFont typeface="Wingdings" pitchFamily="2" charset="2"/>
              <a:buChar char="§"/>
            </a:pPr>
            <a:endParaRPr lang="en-IN" b="1" dirty="0" smtClean="0">
              <a:solidFill>
                <a:schemeClr val="tx1"/>
              </a:solidFill>
            </a:endParaRPr>
          </a:p>
          <a:p>
            <a:pPr algn="just">
              <a:buFont typeface="Wingdings" pitchFamily="2" charset="2"/>
              <a:buChar char="§"/>
            </a:pPr>
            <a:r>
              <a:rPr lang="en-IN" b="1" dirty="0" smtClean="0">
                <a:solidFill>
                  <a:schemeClr val="tx1"/>
                </a:solidFill>
              </a:rPr>
              <a:t> To computerize the examination processes and declare the results well in time        while maintaining utmost confidentiality.</a:t>
            </a:r>
          </a:p>
          <a:p>
            <a:pPr algn="just">
              <a:buFont typeface="Wingdings" pitchFamily="2" charset="2"/>
              <a:buChar char="§"/>
            </a:pPr>
            <a:endParaRPr lang="en-IN" b="1" dirty="0" smtClean="0">
              <a:solidFill>
                <a:schemeClr val="tx1"/>
              </a:solidFill>
            </a:endParaRPr>
          </a:p>
          <a:p>
            <a:pPr algn="just">
              <a:buFont typeface="Wingdings" pitchFamily="2" charset="2"/>
              <a:buChar char="§"/>
            </a:pPr>
            <a:r>
              <a:rPr lang="en-IN" b="1" dirty="0" smtClean="0">
                <a:solidFill>
                  <a:schemeClr val="tx1"/>
                </a:solidFill>
              </a:rPr>
              <a:t> To computerize the Student data and enable the University to issue smart cards so  that single identity can be maintained. It also helps in making campus more safe &amp;   secure for its students and others.</a:t>
            </a:r>
          </a:p>
          <a:p>
            <a:pPr algn="just">
              <a:buFont typeface="Wingdings" pitchFamily="2" charset="2"/>
              <a:buChar char="§"/>
            </a:pPr>
            <a:endParaRPr lang="en-IN" b="1" dirty="0" smtClean="0">
              <a:solidFill>
                <a:schemeClr val="tx1"/>
              </a:solidFill>
            </a:endParaRPr>
          </a:p>
          <a:p>
            <a:pPr algn="just">
              <a:buFont typeface="Wingdings" pitchFamily="2" charset="2"/>
              <a:buChar char="§"/>
            </a:pPr>
            <a:r>
              <a:rPr lang="en-IN" b="1" dirty="0" smtClean="0">
                <a:solidFill>
                  <a:schemeClr val="tx1"/>
                </a:solidFill>
              </a:rPr>
              <a:t> Improve utilization of technology and information systems in academic and                     administrative processes.</a:t>
            </a:r>
          </a:p>
          <a:p>
            <a:endParaRPr lang="en-IN" dirty="0" smtClean="0"/>
          </a:p>
          <a:p>
            <a:endParaRPr lang="en-US" dirty="0"/>
          </a:p>
        </p:txBody>
      </p:sp>
      <p:sp>
        <p:nvSpPr>
          <p:cNvPr id="15364" name="AutoShape 4" descr="Image resul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Image resul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8" name="Picture 8" descr="Image result"/>
          <p:cNvPicPr>
            <a:picLocks noChangeAspect="1" noChangeArrowheads="1"/>
          </p:cNvPicPr>
          <p:nvPr/>
        </p:nvPicPr>
        <p:blipFill>
          <a:blip r:embed="rId2"/>
          <a:srcRect/>
          <a:stretch>
            <a:fillRect/>
          </a:stretch>
        </p:blipFill>
        <p:spPr bwMode="auto">
          <a:xfrm>
            <a:off x="7239000" y="361950"/>
            <a:ext cx="1714500" cy="1981201"/>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514350"/>
          </a:xfrm>
        </p:spPr>
        <p:txBody>
          <a:bodyPr>
            <a:noAutofit/>
          </a:bodyPr>
          <a:lstStyle/>
          <a:p>
            <a:pPr algn="l"/>
            <a:r>
              <a:rPr lang="en-IN" sz="4000" b="0" dirty="0" smtClean="0">
                <a:latin typeface="Impact" pitchFamily="34" charset="0"/>
                <a:cs typeface="+mj-cs"/>
              </a:rPr>
              <a:t/>
            </a:r>
            <a:br>
              <a:rPr lang="en-IN" sz="4000" b="0" dirty="0" smtClean="0">
                <a:latin typeface="Impact" pitchFamily="34" charset="0"/>
                <a:cs typeface="+mj-cs"/>
              </a:rPr>
            </a:br>
            <a:r>
              <a:rPr lang="en-IN" sz="4000" b="0" dirty="0" smtClean="0">
                <a:latin typeface="Impact" pitchFamily="34" charset="0"/>
                <a:cs typeface="Aharoni" pitchFamily="2" charset="-79"/>
              </a:rPr>
              <a:t/>
            </a:r>
            <a:br>
              <a:rPr lang="en-IN" sz="4000" b="0" dirty="0" smtClean="0">
                <a:latin typeface="Impact" pitchFamily="34" charset="0"/>
                <a:cs typeface="Aharoni" pitchFamily="2" charset="-79"/>
              </a:rPr>
            </a:br>
            <a:r>
              <a:rPr lang="en-IN" sz="4000" b="0" dirty="0" smtClean="0">
                <a:latin typeface="Impact" pitchFamily="34" charset="0"/>
                <a:cs typeface="Aharoni" pitchFamily="2" charset="-79"/>
              </a:rPr>
              <a:t> Key Features: </a:t>
            </a:r>
            <a:r>
              <a:rPr lang="en-IN" sz="4000" b="0" dirty="0">
                <a:latin typeface="Impact" pitchFamily="34" charset="0"/>
                <a:cs typeface="Aharoni" pitchFamily="2" charset="-79"/>
              </a:rPr>
              <a:t/>
            </a:r>
            <a:br>
              <a:rPr lang="en-IN" sz="4000" b="0" dirty="0">
                <a:latin typeface="Impact" pitchFamily="34" charset="0"/>
                <a:cs typeface="Aharoni" pitchFamily="2" charset="-79"/>
              </a:rPr>
            </a:br>
            <a:endParaRPr lang="en-IN" sz="4000" b="0" dirty="0">
              <a:latin typeface="Impact" pitchFamily="34" charset="0"/>
              <a:cs typeface="Aharoni" pitchFamily="2" charset="-79"/>
            </a:endParaRPr>
          </a:p>
        </p:txBody>
      </p:sp>
      <p:sp>
        <p:nvSpPr>
          <p:cNvPr id="5" name="Content Placeholder 4"/>
          <p:cNvSpPr>
            <a:spLocks noGrp="1"/>
          </p:cNvSpPr>
          <p:nvPr>
            <p:ph idx="10"/>
          </p:nvPr>
        </p:nvSpPr>
        <p:spPr>
          <a:xfrm>
            <a:off x="-228600" y="990600"/>
            <a:ext cx="5638800" cy="4019550"/>
          </a:xfrm>
        </p:spPr>
        <p:txBody>
          <a:bodyPr/>
          <a:lstStyle/>
          <a:p>
            <a:pPr>
              <a:lnSpc>
                <a:spcPct val="150000"/>
              </a:lnSpc>
              <a:buFont typeface="Wingdings" pitchFamily="2" charset="2"/>
              <a:buChar char="§"/>
            </a:pPr>
            <a:r>
              <a:rPr lang="en-IN" sz="1200" b="1" dirty="0" smtClean="0">
                <a:solidFill>
                  <a:schemeClr val="tx1"/>
                </a:solidFill>
              </a:rPr>
              <a:t> Centralized Web Based System</a:t>
            </a:r>
          </a:p>
          <a:p>
            <a:pPr>
              <a:lnSpc>
                <a:spcPct val="150000"/>
              </a:lnSpc>
              <a:buFont typeface="Wingdings" pitchFamily="2" charset="2"/>
              <a:buChar char="§"/>
            </a:pPr>
            <a:r>
              <a:rPr lang="en-IN" sz="1200" b="1" dirty="0" smtClean="0">
                <a:solidFill>
                  <a:schemeClr val="tx1"/>
                </a:solidFill>
              </a:rPr>
              <a:t> Availability of Real-time Business Information at all levels.</a:t>
            </a:r>
          </a:p>
          <a:p>
            <a:pPr>
              <a:lnSpc>
                <a:spcPct val="150000"/>
              </a:lnSpc>
              <a:buFont typeface="Wingdings" pitchFamily="2" charset="2"/>
              <a:buChar char="§"/>
            </a:pPr>
            <a:r>
              <a:rPr lang="en-IN" sz="1200" b="1" dirty="0" smtClean="0">
                <a:solidFill>
                  <a:schemeClr val="tx1"/>
                </a:solidFill>
              </a:rPr>
              <a:t> Consistent &amp; highly Secured System.</a:t>
            </a:r>
          </a:p>
          <a:p>
            <a:pPr>
              <a:lnSpc>
                <a:spcPct val="150000"/>
              </a:lnSpc>
              <a:buFont typeface="Wingdings" pitchFamily="2" charset="2"/>
              <a:buChar char="§"/>
            </a:pPr>
            <a:r>
              <a:rPr lang="en-IN" sz="1200" b="1" dirty="0" smtClean="0">
                <a:solidFill>
                  <a:schemeClr val="tx1"/>
                </a:solidFill>
              </a:rPr>
              <a:t> Provides Effective Decision Support System (DSS) that helps in Timely             Decision Making.</a:t>
            </a:r>
          </a:p>
          <a:p>
            <a:pPr>
              <a:lnSpc>
                <a:spcPct val="150000"/>
              </a:lnSpc>
              <a:buFont typeface="Wingdings" pitchFamily="2" charset="2"/>
              <a:buChar char="§"/>
            </a:pPr>
            <a:r>
              <a:rPr lang="en-IN" sz="1200" b="1" dirty="0" smtClean="0">
                <a:solidFill>
                  <a:schemeClr val="tx1"/>
                </a:solidFill>
              </a:rPr>
              <a:t> Faster and Automatic Report Generation.</a:t>
            </a:r>
          </a:p>
          <a:p>
            <a:pPr>
              <a:lnSpc>
                <a:spcPct val="150000"/>
              </a:lnSpc>
              <a:buFont typeface="Wingdings" pitchFamily="2" charset="2"/>
              <a:buChar char="§"/>
            </a:pPr>
            <a:r>
              <a:rPr lang="en-IN" sz="1200" b="1" dirty="0" smtClean="0">
                <a:solidFill>
                  <a:schemeClr val="tx1"/>
                </a:solidFill>
              </a:rPr>
              <a:t> Helps in Reducing Paperwork and Manual Filing and Record Keeping</a:t>
            </a:r>
          </a:p>
          <a:p>
            <a:pPr>
              <a:lnSpc>
                <a:spcPct val="150000"/>
              </a:lnSpc>
              <a:buFont typeface="Wingdings" pitchFamily="2" charset="2"/>
              <a:buChar char="§"/>
            </a:pPr>
            <a:r>
              <a:rPr lang="en-IN" sz="1200" b="1" dirty="0" smtClean="0">
                <a:solidFill>
                  <a:schemeClr val="tx1"/>
                </a:solidFill>
              </a:rPr>
              <a:t> Productivity Enhancement for Staff as Well as Students Due to Instant                      Availability of Critical Information.</a:t>
            </a:r>
          </a:p>
          <a:p>
            <a:pPr>
              <a:lnSpc>
                <a:spcPct val="150000"/>
              </a:lnSpc>
              <a:buFont typeface="Wingdings" pitchFamily="2" charset="2"/>
              <a:buChar char="§"/>
            </a:pPr>
            <a:r>
              <a:rPr lang="en-IN" sz="1200" b="1" dirty="0" smtClean="0">
                <a:solidFill>
                  <a:schemeClr val="tx1"/>
                </a:solidFill>
              </a:rPr>
              <a:t> Highly Interactive &amp; User Friendly Interface</a:t>
            </a:r>
          </a:p>
          <a:p>
            <a:pPr>
              <a:lnSpc>
                <a:spcPct val="150000"/>
              </a:lnSpc>
              <a:buFont typeface="Wingdings" pitchFamily="2" charset="2"/>
              <a:buChar char="§"/>
            </a:pPr>
            <a:r>
              <a:rPr lang="en-IN" sz="1200" b="1" dirty="0" smtClean="0">
                <a:solidFill>
                  <a:schemeClr val="tx1"/>
                </a:solidFill>
              </a:rPr>
              <a:t> Highly secure with multiple level checks and user authentication</a:t>
            </a:r>
          </a:p>
          <a:p>
            <a:pPr>
              <a:lnSpc>
                <a:spcPct val="150000"/>
              </a:lnSpc>
              <a:buFont typeface="Wingdings" pitchFamily="2" charset="2"/>
              <a:buChar char="§"/>
            </a:pPr>
            <a:r>
              <a:rPr lang="en-IN" sz="1200" b="1" dirty="0" smtClean="0">
                <a:solidFill>
                  <a:schemeClr val="tx1"/>
                </a:solidFill>
              </a:rPr>
              <a:t> Exporting of reports to MS-Word, MS-Excel, PDF documents</a:t>
            </a:r>
          </a:p>
          <a:p>
            <a:pPr>
              <a:lnSpc>
                <a:spcPct val="150000"/>
              </a:lnSpc>
              <a:buFont typeface="Wingdings" pitchFamily="2" charset="2"/>
              <a:buChar char="§"/>
            </a:pPr>
            <a:r>
              <a:rPr lang="en-IN" sz="1200" b="1" dirty="0" smtClean="0">
                <a:solidFill>
                  <a:schemeClr val="tx1"/>
                </a:solidFill>
              </a:rPr>
              <a:t> Ensures Better Coordination and Workflow Between Departments.</a:t>
            </a:r>
          </a:p>
          <a:p>
            <a:pPr>
              <a:buFont typeface="Wingdings" pitchFamily="2" charset="2"/>
              <a:buChar char="§"/>
            </a:pPr>
            <a:endParaRPr lang="en-IN" sz="1100" b="1" dirty="0" smtClean="0"/>
          </a:p>
          <a:p>
            <a:pPr>
              <a:buFont typeface="Wingdings" pitchFamily="2" charset="2"/>
              <a:buChar char="§"/>
            </a:pPr>
            <a:endParaRPr lang="en-IN" sz="1200" dirty="0" smtClean="0">
              <a:solidFill>
                <a:schemeClr val="tx1"/>
              </a:solidFill>
            </a:endParaRPr>
          </a:p>
          <a:p>
            <a:pPr>
              <a:buFont typeface="Wingdings" pitchFamily="2" charset="2"/>
              <a:buChar char="§"/>
            </a:pPr>
            <a:endParaRPr lang="en-US" sz="1200" dirty="0"/>
          </a:p>
        </p:txBody>
      </p:sp>
      <p:pic>
        <p:nvPicPr>
          <p:cNvPr id="14342" name="Picture 6" descr="college management software all modules png"/>
          <p:cNvPicPr>
            <a:picLocks noChangeAspect="1" noChangeArrowheads="1"/>
          </p:cNvPicPr>
          <p:nvPr/>
        </p:nvPicPr>
        <p:blipFill>
          <a:blip r:embed="rId2"/>
          <a:srcRect/>
          <a:stretch>
            <a:fillRect/>
          </a:stretch>
        </p:blipFill>
        <p:spPr bwMode="auto">
          <a:xfrm>
            <a:off x="5334000" y="1352550"/>
            <a:ext cx="3810000" cy="2200275"/>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Image result"/>
          <p:cNvPicPr>
            <a:picLocks noChangeAspect="1" noChangeArrowheads="1"/>
          </p:cNvPicPr>
          <p:nvPr/>
        </p:nvPicPr>
        <p:blipFill>
          <a:blip r:embed="rId2"/>
          <a:srcRect t="11016" b="9532"/>
          <a:stretch>
            <a:fillRect/>
          </a:stretch>
        </p:blipFill>
        <p:spPr bwMode="auto">
          <a:xfrm>
            <a:off x="1981200" y="133350"/>
            <a:ext cx="6324600" cy="476183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Image result for university management system features"/>
          <p:cNvPicPr>
            <a:picLocks noChangeAspect="1" noChangeArrowheads="1"/>
          </p:cNvPicPr>
          <p:nvPr/>
        </p:nvPicPr>
        <p:blipFill>
          <a:blip r:embed="rId2"/>
          <a:srcRect/>
          <a:stretch>
            <a:fillRect/>
          </a:stretch>
        </p:blipFill>
        <p:spPr bwMode="auto">
          <a:xfrm>
            <a:off x="533400" y="971550"/>
            <a:ext cx="8381996" cy="3429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71600" y="0"/>
            <a:ext cx="5943600" cy="598716"/>
          </a:xfrm>
        </p:spPr>
        <p:txBody>
          <a:bodyPr>
            <a:noAutofit/>
          </a:bodyPr>
          <a:lstStyle/>
          <a:p>
            <a:pPr algn="l"/>
            <a:r>
              <a:rPr lang="en-IN" b="1" dirty="0" smtClean="0">
                <a:solidFill>
                  <a:srgbClr val="C00000"/>
                </a:solidFill>
                <a:latin typeface="Aharoni" pitchFamily="2" charset="-79"/>
                <a:cs typeface="Aharoni" pitchFamily="2" charset="-79"/>
              </a:rPr>
              <a:t/>
            </a:r>
            <a:br>
              <a:rPr lang="en-IN" b="1" dirty="0" smtClean="0">
                <a:solidFill>
                  <a:srgbClr val="C00000"/>
                </a:solidFill>
                <a:latin typeface="Aharoni" pitchFamily="2" charset="-79"/>
                <a:cs typeface="Aharoni" pitchFamily="2" charset="-79"/>
              </a:rPr>
            </a:br>
            <a:r>
              <a:rPr lang="en-IN" b="1" dirty="0" smtClean="0">
                <a:solidFill>
                  <a:srgbClr val="C00000"/>
                </a:solidFill>
                <a:latin typeface="Aharoni" pitchFamily="2" charset="-79"/>
                <a:cs typeface="Aharoni" pitchFamily="2" charset="-79"/>
              </a:rPr>
              <a:t/>
            </a:r>
            <a:br>
              <a:rPr lang="en-IN" b="1" dirty="0" smtClean="0">
                <a:solidFill>
                  <a:srgbClr val="C00000"/>
                </a:solidFill>
                <a:latin typeface="Aharoni" pitchFamily="2" charset="-79"/>
                <a:cs typeface="Aharoni" pitchFamily="2" charset="-79"/>
              </a:rPr>
            </a:br>
            <a:r>
              <a:rPr lang="en-IN" b="1" dirty="0" smtClean="0">
                <a:solidFill>
                  <a:srgbClr val="C00000"/>
                </a:solidFill>
                <a:latin typeface="Aharoni" pitchFamily="2" charset="-79"/>
                <a:cs typeface="Aharoni" pitchFamily="2" charset="-79"/>
              </a:rPr>
              <a:t> Benefits To Management </a:t>
            </a:r>
            <a:r>
              <a:rPr lang="en-IN" b="1" dirty="0">
                <a:solidFill>
                  <a:srgbClr val="C00000"/>
                </a:solidFill>
                <a:latin typeface="Aharoni" pitchFamily="2" charset="-79"/>
                <a:cs typeface="Aharoni" pitchFamily="2" charset="-79"/>
              </a:rPr>
              <a:t>:</a:t>
            </a:r>
            <a:br>
              <a:rPr lang="en-IN" b="1" dirty="0">
                <a:solidFill>
                  <a:srgbClr val="C00000"/>
                </a:solidFill>
                <a:latin typeface="Aharoni" pitchFamily="2" charset="-79"/>
                <a:cs typeface="Aharoni" pitchFamily="2" charset="-79"/>
              </a:rPr>
            </a:br>
            <a:endParaRPr lang="en-IN" dirty="0">
              <a:solidFill>
                <a:srgbClr val="C00000"/>
              </a:solidFill>
              <a:latin typeface="Aharoni" pitchFamily="2" charset="-79"/>
              <a:cs typeface="Aharoni" pitchFamily="2" charset="-79"/>
            </a:endParaRPr>
          </a:p>
        </p:txBody>
      </p:sp>
      <p:sp>
        <p:nvSpPr>
          <p:cNvPr id="3" name="Content Placeholder 2"/>
          <p:cNvSpPr>
            <a:spLocks noGrp="1"/>
          </p:cNvSpPr>
          <p:nvPr>
            <p:ph idx="1"/>
          </p:nvPr>
        </p:nvSpPr>
        <p:spPr>
          <a:xfrm>
            <a:off x="1600200" y="971550"/>
            <a:ext cx="4343400" cy="3733800"/>
          </a:xfrm>
        </p:spPr>
        <p:txBody>
          <a:bodyPr>
            <a:noAutofit/>
          </a:bodyPr>
          <a:lstStyle/>
          <a:p>
            <a:pPr algn="just">
              <a:buFont typeface="Arial" pitchFamily="34" charset="0"/>
              <a:buChar char="•"/>
            </a:pPr>
            <a:r>
              <a:rPr lang="en-US" sz="1500" b="1" dirty="0" smtClean="0">
                <a:solidFill>
                  <a:schemeClr val="tx1"/>
                </a:solidFill>
              </a:rPr>
              <a:t> Availability of real-time information.</a:t>
            </a:r>
          </a:p>
          <a:p>
            <a:pPr algn="just">
              <a:buFont typeface="Arial" pitchFamily="34" charset="0"/>
              <a:buChar char="•"/>
            </a:pPr>
            <a:r>
              <a:rPr lang="en-US" sz="1500" b="1" dirty="0" smtClean="0">
                <a:solidFill>
                  <a:schemeClr val="tx1"/>
                </a:solidFill>
              </a:rPr>
              <a:t> Easy command, control and communication.</a:t>
            </a:r>
          </a:p>
          <a:p>
            <a:pPr algn="just">
              <a:buFont typeface="Arial" pitchFamily="34" charset="0"/>
              <a:buChar char="•"/>
            </a:pPr>
            <a:r>
              <a:rPr lang="en-US" sz="1500" b="1" dirty="0" smtClean="0">
                <a:solidFill>
                  <a:schemeClr val="tx1"/>
                </a:solidFill>
              </a:rPr>
              <a:t> Budget control system.</a:t>
            </a:r>
          </a:p>
          <a:p>
            <a:pPr algn="just">
              <a:buFont typeface="Arial" pitchFamily="34" charset="0"/>
              <a:buChar char="•"/>
            </a:pPr>
            <a:r>
              <a:rPr lang="en-US" sz="1500" b="1" dirty="0" smtClean="0">
                <a:solidFill>
                  <a:schemeClr val="tx1"/>
                </a:solidFill>
              </a:rPr>
              <a:t> Financial planning.</a:t>
            </a:r>
          </a:p>
          <a:p>
            <a:pPr algn="just">
              <a:buFont typeface="Arial" pitchFamily="34" charset="0"/>
              <a:buChar char="•"/>
            </a:pPr>
            <a:r>
              <a:rPr lang="en-US" sz="1500" b="1" dirty="0" smtClean="0">
                <a:solidFill>
                  <a:schemeClr val="tx1"/>
                </a:solidFill>
              </a:rPr>
              <a:t> Paper less transactions.</a:t>
            </a:r>
          </a:p>
          <a:p>
            <a:pPr algn="just">
              <a:buFont typeface="Arial" pitchFamily="34" charset="0"/>
              <a:buChar char="•"/>
            </a:pPr>
            <a:r>
              <a:rPr lang="en-US" sz="1500" b="1" dirty="0" smtClean="0">
                <a:solidFill>
                  <a:schemeClr val="tx1"/>
                </a:solidFill>
              </a:rPr>
              <a:t> Digital Data with consolidated reports.</a:t>
            </a:r>
          </a:p>
          <a:p>
            <a:pPr algn="just">
              <a:buFont typeface="Arial" pitchFamily="34" charset="0"/>
              <a:buChar char="•"/>
            </a:pPr>
            <a:r>
              <a:rPr lang="en-US" sz="1500" b="1" dirty="0" smtClean="0">
                <a:solidFill>
                  <a:schemeClr val="tx1"/>
                </a:solidFill>
              </a:rPr>
              <a:t> Easy circulation of notices or events.</a:t>
            </a:r>
          </a:p>
          <a:p>
            <a:pPr algn="just">
              <a:buFont typeface="Arial" pitchFamily="34" charset="0"/>
              <a:buChar char="•"/>
            </a:pPr>
            <a:r>
              <a:rPr lang="en-US" sz="1500" b="1" dirty="0" smtClean="0">
                <a:solidFill>
                  <a:schemeClr val="tx1"/>
                </a:solidFill>
              </a:rPr>
              <a:t> Employee Management Systems (attendance, work load and leave management).</a:t>
            </a:r>
          </a:p>
          <a:p>
            <a:pPr algn="just">
              <a:buFont typeface="Arial" pitchFamily="34" charset="0"/>
              <a:buChar char="•"/>
            </a:pPr>
            <a:r>
              <a:rPr lang="en-US" sz="1500" b="1" dirty="0" smtClean="0">
                <a:solidFill>
                  <a:schemeClr val="tx1"/>
                </a:solidFill>
              </a:rPr>
              <a:t> IMS reports assist decision support for         management to plan, implement and manage changes.</a:t>
            </a:r>
          </a:p>
          <a:p>
            <a:pPr algn="just">
              <a:buFont typeface="Arial" pitchFamily="34" charset="0"/>
              <a:buChar char="•"/>
            </a:pPr>
            <a:r>
              <a:rPr lang="en-US" sz="1500" b="1" dirty="0" smtClean="0">
                <a:solidFill>
                  <a:schemeClr val="tx1"/>
                </a:solidFill>
              </a:rPr>
              <a:t>Do not need any change in current                   infrastructure.</a:t>
            </a:r>
            <a:endParaRPr lang="en-IN" sz="1300" b="1" dirty="0">
              <a:solidFill>
                <a:schemeClr val="tx1"/>
              </a:solidFill>
            </a:endParaRPr>
          </a:p>
        </p:txBody>
      </p:sp>
      <p:sp>
        <p:nvSpPr>
          <p:cNvPr id="5" name="TextBox 4"/>
          <p:cNvSpPr txBox="1"/>
          <p:nvPr/>
        </p:nvSpPr>
        <p:spPr>
          <a:xfrm>
            <a:off x="1306286" y="1943100"/>
            <a:ext cx="134260" cy="344098"/>
          </a:xfrm>
          <a:prstGeom prst="rect">
            <a:avLst/>
          </a:prstGeom>
          <a:noFill/>
        </p:spPr>
        <p:txBody>
          <a:bodyPr wrap="none" lIns="66449" tIns="33225" rIns="66449" bIns="33225" rtlCol="0">
            <a:spAutoFit/>
          </a:bodyPr>
          <a:lstStyle/>
          <a:p>
            <a:endParaRPr lang="en-US" dirty="0"/>
          </a:p>
        </p:txBody>
      </p:sp>
      <p:sp>
        <p:nvSpPr>
          <p:cNvPr id="7" name="TextBox 6"/>
          <p:cNvSpPr txBox="1"/>
          <p:nvPr/>
        </p:nvSpPr>
        <p:spPr>
          <a:xfrm>
            <a:off x="6096000" y="895350"/>
            <a:ext cx="2971800" cy="2190757"/>
          </a:xfrm>
          <a:prstGeom prst="rect">
            <a:avLst/>
          </a:prstGeom>
          <a:blipFill>
            <a:blip r:embed="rId2"/>
            <a:tile tx="0" ty="0" sx="100000" sy="100000" flip="none" algn="tl"/>
          </a:blipFill>
        </p:spPr>
        <p:style>
          <a:lnRef idx="1">
            <a:schemeClr val="accent2"/>
          </a:lnRef>
          <a:fillRef idx="2">
            <a:schemeClr val="accent2"/>
          </a:fillRef>
          <a:effectRef idx="1">
            <a:schemeClr val="accent2"/>
          </a:effectRef>
          <a:fontRef idx="minor">
            <a:schemeClr val="dk1"/>
          </a:fontRef>
        </p:style>
        <p:txBody>
          <a:bodyPr wrap="square" lIns="66449" tIns="33225" rIns="66449" bIns="33225" rtlCol="0">
            <a:spAutoFit/>
          </a:bodyPr>
          <a:lstStyle/>
          <a:p>
            <a:pPr>
              <a:buFont typeface="Arial" pitchFamily="34" charset="0"/>
              <a:buChar char="•"/>
            </a:pPr>
            <a:endParaRPr lang="en-US" sz="1500" b="1" dirty="0" smtClean="0">
              <a:solidFill>
                <a:schemeClr val="tx1"/>
              </a:solidFill>
            </a:endParaRPr>
          </a:p>
          <a:p>
            <a:pPr>
              <a:buFont typeface="Arial" pitchFamily="34" charset="0"/>
              <a:buChar char="•"/>
            </a:pPr>
            <a:r>
              <a:rPr lang="en-US" sz="1200" b="1" dirty="0" smtClean="0">
                <a:solidFill>
                  <a:schemeClr val="tx1"/>
                </a:solidFill>
              </a:rPr>
              <a:t>Academic Calendar</a:t>
            </a:r>
          </a:p>
          <a:p>
            <a:pPr>
              <a:buFont typeface="Arial" pitchFamily="34" charset="0"/>
              <a:buChar char="•"/>
            </a:pPr>
            <a:r>
              <a:rPr lang="en-US" sz="1200" b="1" dirty="0" smtClean="0">
                <a:solidFill>
                  <a:schemeClr val="tx1"/>
                </a:solidFill>
              </a:rPr>
              <a:t> D.R.R. (Daily Report Register) </a:t>
            </a:r>
          </a:p>
          <a:p>
            <a:pPr>
              <a:buFont typeface="Arial" pitchFamily="34" charset="0"/>
              <a:buChar char="•"/>
            </a:pPr>
            <a:r>
              <a:rPr lang="en-US" sz="1200" b="1" dirty="0" smtClean="0">
                <a:solidFill>
                  <a:schemeClr val="tx1"/>
                </a:solidFill>
              </a:rPr>
              <a:t> Faculty + Student Logs</a:t>
            </a:r>
          </a:p>
          <a:p>
            <a:pPr>
              <a:buFont typeface="Arial" pitchFamily="34" charset="0"/>
              <a:buChar char="•"/>
            </a:pPr>
            <a:r>
              <a:rPr lang="en-US" sz="1200" b="1" dirty="0" smtClean="0">
                <a:solidFill>
                  <a:schemeClr val="tx1"/>
                </a:solidFill>
              </a:rPr>
              <a:t> Library Book Searching &amp; Reservation</a:t>
            </a:r>
          </a:p>
          <a:p>
            <a:pPr>
              <a:buFont typeface="Arial" pitchFamily="34" charset="0"/>
              <a:buChar char="•"/>
            </a:pPr>
            <a:r>
              <a:rPr lang="en-US" sz="1200" b="1" dirty="0" smtClean="0">
                <a:solidFill>
                  <a:schemeClr val="tx1"/>
                </a:solidFill>
              </a:rPr>
              <a:t> Student Listing </a:t>
            </a:r>
          </a:p>
          <a:p>
            <a:pPr>
              <a:buFont typeface="Arial" pitchFamily="34" charset="0"/>
              <a:buChar char="•"/>
            </a:pPr>
            <a:r>
              <a:rPr lang="en-US" sz="1200" b="1" dirty="0" smtClean="0">
                <a:solidFill>
                  <a:schemeClr val="tx1"/>
                </a:solidFill>
              </a:rPr>
              <a:t> Faculty Listing </a:t>
            </a:r>
          </a:p>
          <a:p>
            <a:pPr>
              <a:buFont typeface="Arial" pitchFamily="34" charset="0"/>
              <a:buChar char="•"/>
            </a:pPr>
            <a:r>
              <a:rPr lang="en-US" sz="1200" b="1" dirty="0" smtClean="0">
                <a:solidFill>
                  <a:schemeClr val="tx1"/>
                </a:solidFill>
              </a:rPr>
              <a:t> Download Manager </a:t>
            </a:r>
          </a:p>
          <a:p>
            <a:pPr>
              <a:buFont typeface="Arial" pitchFamily="34" charset="0"/>
              <a:buChar char="•"/>
            </a:pPr>
            <a:r>
              <a:rPr lang="en-US" sz="1200" b="1" dirty="0" smtClean="0">
                <a:solidFill>
                  <a:schemeClr val="tx1"/>
                </a:solidFill>
              </a:rPr>
              <a:t> News Manager </a:t>
            </a:r>
          </a:p>
          <a:p>
            <a:pPr>
              <a:buFont typeface="Arial" pitchFamily="34" charset="0"/>
              <a:buChar char="•"/>
            </a:pPr>
            <a:r>
              <a:rPr lang="en-US" sz="1200" b="1" dirty="0" smtClean="0">
                <a:solidFill>
                  <a:schemeClr val="tx1"/>
                </a:solidFill>
              </a:rPr>
              <a:t> Training &amp; Placement Management</a:t>
            </a:r>
          </a:p>
          <a:p>
            <a:pPr>
              <a:buFont typeface="Arial" pitchFamily="34" charset="0"/>
              <a:buChar char="•"/>
            </a:pPr>
            <a:endParaRPr lang="en-US" sz="1500" b="1" dirty="0" smtClean="0">
              <a:solidFill>
                <a:schemeClr val="tx1"/>
              </a:solidFill>
            </a:endParaRPr>
          </a:p>
        </p:txBody>
      </p:sp>
      <p:sp>
        <p:nvSpPr>
          <p:cNvPr id="11266" name="AutoShape 2" descr="Image result for college management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Image result for college management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70" name="Picture 6" descr="Image result"/>
          <p:cNvPicPr>
            <a:picLocks noChangeAspect="1" noChangeArrowheads="1"/>
          </p:cNvPicPr>
          <p:nvPr/>
        </p:nvPicPr>
        <p:blipFill>
          <a:blip r:embed="rId3"/>
          <a:srcRect/>
          <a:stretch>
            <a:fillRect/>
          </a:stretch>
        </p:blipFill>
        <p:spPr bwMode="auto">
          <a:xfrm>
            <a:off x="6330582" y="3181350"/>
            <a:ext cx="2432418" cy="196215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C00000"/>
                </a:solidFill>
                <a:latin typeface="Aharoni" pitchFamily="2" charset="-79"/>
                <a:cs typeface="Aharoni" pitchFamily="2" charset="-79"/>
              </a:rPr>
              <a:t> </a:t>
            </a:r>
            <a:r>
              <a:rPr lang="en-US" b="1" dirty="0" smtClean="0">
                <a:latin typeface="Aharoni" pitchFamily="2" charset="-79"/>
                <a:cs typeface="Aharoni" pitchFamily="2" charset="-79"/>
              </a:rPr>
              <a:t>Benefits to Students:</a:t>
            </a:r>
            <a:endParaRPr lang="en-IN" b="1" dirty="0">
              <a:latin typeface="Aharoni" pitchFamily="2" charset="-79"/>
              <a:cs typeface="Aharoni" pitchFamily="2" charset="-79"/>
            </a:endParaRPr>
          </a:p>
        </p:txBody>
      </p:sp>
      <p:sp>
        <p:nvSpPr>
          <p:cNvPr id="5" name="Content Placeholder 4"/>
          <p:cNvSpPr txBox="1">
            <a:spLocks/>
          </p:cNvSpPr>
          <p:nvPr/>
        </p:nvSpPr>
        <p:spPr>
          <a:xfrm>
            <a:off x="5715000" y="1047750"/>
            <a:ext cx="3200400" cy="3200400"/>
          </a:xfrm>
          <a:prstGeom prst="rect">
            <a:avLst/>
          </a:prstGeom>
          <a:blipFill>
            <a:blip r:embed="rId2"/>
            <a:tile tx="0" ty="0" sx="100000" sy="100000" flip="none" algn="tl"/>
          </a:blipFill>
        </p:spPr>
        <p:style>
          <a:lnRef idx="1">
            <a:schemeClr val="accent1"/>
          </a:lnRef>
          <a:fillRef idx="2">
            <a:schemeClr val="accent1"/>
          </a:fillRef>
          <a:effectRef idx="1">
            <a:schemeClr val="accent1"/>
          </a:effectRef>
          <a:fontRef idx="minor">
            <a:schemeClr val="dk1"/>
          </a:fontRef>
        </p:style>
        <p:txBody>
          <a:bodyPr lIns="66449" tIns="33225" rIns="66449" bIns="33225">
            <a:noAutofit/>
          </a:bodyPr>
          <a:lstStyle/>
          <a:p>
            <a:pPr marL="132899" indent="-249185" defTabSz="664494" latinLnBrk="0">
              <a:buFont typeface="Arial" pitchFamily="34" charset="0"/>
              <a:buChar char="•"/>
              <a:defRPr/>
            </a:pPr>
            <a:r>
              <a:rPr lang="en-US" sz="1400" b="1" dirty="0" smtClean="0">
                <a:solidFill>
                  <a:schemeClr val="tx1"/>
                </a:solidFill>
                <a:effectLst>
                  <a:outerShdw blurRad="50800" dist="38100" dir="2700000" algn="tl" rotWithShape="0">
                    <a:prstClr val="black">
                      <a:alpha val="40000"/>
                    </a:prstClr>
                  </a:outerShdw>
                </a:effectLst>
              </a:rPr>
              <a:t>Campus News</a:t>
            </a:r>
          </a:p>
          <a:p>
            <a:pPr marL="132899" indent="-249185" defTabSz="664494" latinLnBrk="0">
              <a:buFont typeface="Arial" pitchFamily="34" charset="0"/>
              <a:buChar char="•"/>
              <a:defRPr/>
            </a:pPr>
            <a:r>
              <a:rPr lang="en-US" sz="1400" b="1" dirty="0" smtClean="0">
                <a:solidFill>
                  <a:schemeClr val="tx1"/>
                </a:solidFill>
                <a:effectLst>
                  <a:outerShdw blurRad="50800" dist="38100" dir="2700000" algn="tl" rotWithShape="0">
                    <a:prstClr val="black">
                      <a:alpha val="40000"/>
                    </a:prstClr>
                  </a:outerShdw>
                </a:effectLst>
              </a:rPr>
              <a:t>Fees Module </a:t>
            </a:r>
          </a:p>
          <a:p>
            <a:pPr marL="132899" indent="-249185" defTabSz="664494" latinLnBrk="0">
              <a:buFont typeface="Arial" pitchFamily="34" charset="0"/>
              <a:buChar char="•"/>
              <a:defRPr/>
            </a:pPr>
            <a:r>
              <a:rPr lang="en-US" sz="1400" b="1" dirty="0" smtClean="0">
                <a:solidFill>
                  <a:schemeClr val="tx1"/>
                </a:solidFill>
                <a:effectLst>
                  <a:outerShdw blurRad="50800" dist="38100" dir="2700000" algn="tl" rotWithShape="0">
                    <a:prstClr val="black">
                      <a:alpha val="40000"/>
                    </a:prstClr>
                  </a:outerShdw>
                </a:effectLst>
              </a:rPr>
              <a:t>Due Fees Report</a:t>
            </a:r>
          </a:p>
          <a:p>
            <a:pPr marL="132899" indent="-249185" defTabSz="664494" latinLnBrk="0">
              <a:buFont typeface="Arial" pitchFamily="34" charset="0"/>
              <a:buChar char="•"/>
              <a:defRPr/>
            </a:pPr>
            <a:r>
              <a:rPr lang="en-US" sz="1400" b="1" dirty="0" smtClean="0">
                <a:solidFill>
                  <a:schemeClr val="tx1"/>
                </a:solidFill>
                <a:effectLst>
                  <a:outerShdw blurRad="50800" dist="38100" dir="2700000" algn="tl" rotWithShape="0">
                    <a:prstClr val="black">
                      <a:alpha val="40000"/>
                    </a:prstClr>
                  </a:outerShdw>
                </a:effectLst>
              </a:rPr>
              <a:t>Fees Invoice </a:t>
            </a:r>
          </a:p>
          <a:p>
            <a:pPr marL="132899" indent="-249185" defTabSz="664494" latinLnBrk="0">
              <a:buFont typeface="Arial" pitchFamily="34" charset="0"/>
              <a:buChar char="•"/>
              <a:defRPr/>
            </a:pPr>
            <a:r>
              <a:rPr lang="en-US" sz="1400" b="1" dirty="0" smtClean="0">
                <a:solidFill>
                  <a:schemeClr val="tx1"/>
                </a:solidFill>
                <a:effectLst>
                  <a:outerShdw blurRad="50800" dist="38100" dir="2700000" algn="tl" rotWithShape="0">
                    <a:prstClr val="black">
                      <a:alpha val="40000"/>
                    </a:prstClr>
                  </a:outerShdw>
                </a:effectLst>
              </a:rPr>
              <a:t>Fees Deposited </a:t>
            </a:r>
          </a:p>
          <a:p>
            <a:pPr marL="132899" indent="-249185" defTabSz="664494" latinLnBrk="0">
              <a:buFont typeface="Arial" pitchFamily="34" charset="0"/>
              <a:buChar char="•"/>
              <a:defRPr/>
            </a:pPr>
            <a:r>
              <a:rPr lang="en-US" sz="1400" b="1" dirty="0" smtClean="0">
                <a:solidFill>
                  <a:schemeClr val="tx1"/>
                </a:solidFill>
                <a:effectLst>
                  <a:outerShdw blurRad="50800" dist="38100" dir="2700000" algn="tl" rotWithShape="0">
                    <a:prstClr val="black">
                      <a:alpha val="40000"/>
                    </a:prstClr>
                  </a:outerShdw>
                </a:effectLst>
              </a:rPr>
              <a:t>Attendance Record</a:t>
            </a:r>
          </a:p>
          <a:p>
            <a:pPr marL="132899" indent="-249185" defTabSz="664494" latinLnBrk="0">
              <a:buFont typeface="Arial" pitchFamily="34" charset="0"/>
              <a:buChar char="•"/>
              <a:defRPr/>
            </a:pPr>
            <a:r>
              <a:rPr lang="en-US" sz="1400" b="1" dirty="0" smtClean="0">
                <a:solidFill>
                  <a:schemeClr val="tx1"/>
                </a:solidFill>
                <a:effectLst>
                  <a:outerShdw blurRad="50800" dist="38100" dir="2700000" algn="tl" rotWithShape="0">
                    <a:prstClr val="black">
                      <a:alpha val="40000"/>
                    </a:prstClr>
                  </a:outerShdw>
                </a:effectLst>
              </a:rPr>
              <a:t>Academic Time Table</a:t>
            </a:r>
          </a:p>
          <a:p>
            <a:pPr marL="132899" indent="-249185" defTabSz="664494" latinLnBrk="0">
              <a:buFont typeface="Arial" pitchFamily="34" charset="0"/>
              <a:buChar char="•"/>
              <a:defRPr/>
            </a:pPr>
            <a:r>
              <a:rPr lang="en-US" sz="1400" b="1" dirty="0" smtClean="0">
                <a:solidFill>
                  <a:schemeClr val="tx1"/>
                </a:solidFill>
                <a:effectLst>
                  <a:outerShdw blurRad="50800" dist="38100" dir="2700000" algn="tl" rotWithShape="0">
                    <a:prstClr val="black">
                      <a:alpha val="40000"/>
                    </a:prstClr>
                  </a:outerShdw>
                </a:effectLst>
              </a:rPr>
              <a:t>Exam Time Table </a:t>
            </a:r>
          </a:p>
          <a:p>
            <a:pPr marL="132899" indent="-249185">
              <a:buFont typeface="Arial" pitchFamily="34" charset="0"/>
              <a:buChar char="•"/>
              <a:defRPr/>
            </a:pPr>
            <a:r>
              <a:rPr lang="en-US" sz="1400" b="1" dirty="0" smtClean="0">
                <a:solidFill>
                  <a:schemeClr val="tx1"/>
                </a:solidFill>
                <a:effectLst>
                  <a:outerShdw blurRad="50800" dist="38100" dir="2700000" algn="tl" rotWithShape="0">
                    <a:prstClr val="black">
                      <a:alpha val="40000"/>
                    </a:prstClr>
                  </a:outerShdw>
                </a:effectLst>
              </a:rPr>
              <a:t>Book Submission Reminder </a:t>
            </a:r>
          </a:p>
          <a:p>
            <a:pPr marL="132899" indent="-249185">
              <a:buFont typeface="Arial" pitchFamily="34" charset="0"/>
              <a:buChar char="•"/>
              <a:defRPr/>
            </a:pPr>
            <a:r>
              <a:rPr lang="en-US" sz="1400" b="1" dirty="0" smtClean="0">
                <a:solidFill>
                  <a:schemeClr val="tx1"/>
                </a:solidFill>
                <a:effectLst>
                  <a:outerShdw blurRad="50800" dist="38100" dir="2700000" algn="tl" rotWithShape="0">
                    <a:prstClr val="black">
                      <a:alpha val="40000"/>
                    </a:prstClr>
                  </a:outerShdw>
                </a:effectLst>
              </a:rPr>
              <a:t>Academic Calendar </a:t>
            </a:r>
          </a:p>
          <a:p>
            <a:pPr marL="132899" indent="-249185">
              <a:buFont typeface="Arial" pitchFamily="34" charset="0"/>
              <a:buChar char="•"/>
              <a:defRPr/>
            </a:pPr>
            <a:r>
              <a:rPr lang="en-US" sz="1400" b="1" dirty="0" smtClean="0">
                <a:solidFill>
                  <a:schemeClr val="tx1"/>
                </a:solidFill>
                <a:effectLst>
                  <a:outerShdw blurRad="50800" dist="38100" dir="2700000" algn="tl" rotWithShape="0">
                    <a:prstClr val="black">
                      <a:alpha val="40000"/>
                    </a:prstClr>
                  </a:outerShdw>
                </a:effectLst>
              </a:rPr>
              <a:t>Training &amp; Placement </a:t>
            </a:r>
          </a:p>
          <a:p>
            <a:pPr marL="132899" indent="-249185">
              <a:buFont typeface="Arial" pitchFamily="34" charset="0"/>
              <a:buChar char="•"/>
              <a:defRPr/>
            </a:pPr>
            <a:r>
              <a:rPr lang="en-US" sz="1400" b="1" dirty="0" smtClean="0">
                <a:solidFill>
                  <a:schemeClr val="tx1"/>
                </a:solidFill>
                <a:effectLst>
                  <a:outerShdw blurRad="50800" dist="38100" dir="2700000" algn="tl" rotWithShape="0">
                    <a:prstClr val="black">
                      <a:alpha val="40000"/>
                    </a:prstClr>
                  </a:outerShdw>
                </a:effectLst>
              </a:rPr>
              <a:t>Assignment Submission </a:t>
            </a:r>
          </a:p>
          <a:p>
            <a:pPr marL="132899" indent="-249185">
              <a:buFont typeface="Arial" pitchFamily="34" charset="0"/>
              <a:buChar char="•"/>
              <a:defRPr/>
            </a:pPr>
            <a:r>
              <a:rPr lang="en-US" sz="1400" b="1" dirty="0" smtClean="0">
                <a:solidFill>
                  <a:schemeClr val="tx1"/>
                </a:solidFill>
                <a:effectLst>
                  <a:outerShdw blurRad="50800" dist="38100" dir="2700000" algn="tl" rotWithShape="0">
                    <a:prstClr val="black">
                      <a:alpha val="40000"/>
                    </a:prstClr>
                  </a:outerShdw>
                </a:effectLst>
              </a:rPr>
              <a:t>Lost &amp; Found </a:t>
            </a:r>
          </a:p>
          <a:p>
            <a:pPr marL="132899" indent="-249185">
              <a:buFont typeface="Arial" pitchFamily="34" charset="0"/>
              <a:buChar char="•"/>
              <a:defRPr/>
            </a:pPr>
            <a:r>
              <a:rPr lang="en-US" sz="1400" b="1" dirty="0" smtClean="0">
                <a:solidFill>
                  <a:schemeClr val="tx1"/>
                </a:solidFill>
                <a:effectLst>
                  <a:outerShdw blurRad="50800" dist="38100" dir="2700000" algn="tl" rotWithShape="0">
                    <a:prstClr val="black">
                      <a:alpha val="40000"/>
                    </a:prstClr>
                  </a:outerShdw>
                </a:effectLst>
              </a:rPr>
              <a:t>Student Feedback &amp; Suggestions</a:t>
            </a:r>
          </a:p>
        </p:txBody>
      </p:sp>
      <p:sp>
        <p:nvSpPr>
          <p:cNvPr id="6" name="Content Placeholder 4"/>
          <p:cNvSpPr txBox="1">
            <a:spLocks/>
          </p:cNvSpPr>
          <p:nvPr/>
        </p:nvSpPr>
        <p:spPr>
          <a:xfrm>
            <a:off x="3918857" y="2057400"/>
            <a:ext cx="4191000" cy="2686050"/>
          </a:xfrm>
          <a:prstGeom prst="rect">
            <a:avLst/>
          </a:prstGeom>
        </p:spPr>
        <p:txBody>
          <a:bodyPr lIns="66449" tIns="33225" rIns="66449" bIns="33225">
            <a:noAutofit/>
          </a:bodyPr>
          <a:lstStyle/>
          <a:p>
            <a:pPr marL="249185" indent="-249185" defTabSz="664494" latinLnBrk="0">
              <a:spcBef>
                <a:spcPct val="20000"/>
              </a:spcBef>
              <a:buFont typeface="Arial" pitchFamily="34" charset="0"/>
              <a:buChar char="•"/>
              <a:defRPr/>
            </a:pPr>
            <a:endParaRPr lang="en-US" sz="1500" b="1" dirty="0" smtClean="0">
              <a:solidFill>
                <a:srgbClr val="0070C0"/>
              </a:solidFill>
            </a:endParaRPr>
          </a:p>
        </p:txBody>
      </p:sp>
      <p:sp>
        <p:nvSpPr>
          <p:cNvPr id="11" name="Content Placeholder 2"/>
          <p:cNvSpPr>
            <a:spLocks noGrp="1"/>
          </p:cNvSpPr>
          <p:nvPr>
            <p:ph idx="10"/>
          </p:nvPr>
        </p:nvSpPr>
        <p:spPr>
          <a:xfrm>
            <a:off x="-228600" y="742950"/>
            <a:ext cx="5715000" cy="2995737"/>
          </a:xfrm>
        </p:spPr>
        <p:txBody>
          <a:bodyPr/>
          <a:lstStyle/>
          <a:p>
            <a:pPr>
              <a:buNone/>
            </a:pPr>
            <a:r>
              <a:rPr lang="en-IN" sz="1300" b="1" dirty="0" smtClean="0">
                <a:solidFill>
                  <a:srgbClr val="0070C0"/>
                </a:solidFill>
              </a:rPr>
              <a:t>      		</a:t>
            </a:r>
          </a:p>
          <a:p>
            <a:pPr algn="just">
              <a:buFont typeface="Wingdings" pitchFamily="2" charset="2"/>
              <a:buChar char="§"/>
            </a:pPr>
            <a:r>
              <a:rPr lang="en-IN" sz="1500" b="1" dirty="0" smtClean="0">
                <a:solidFill>
                  <a:schemeClr val="tx1"/>
                </a:solidFill>
              </a:rPr>
              <a:t> Get easily connected with the alumni</a:t>
            </a:r>
          </a:p>
          <a:p>
            <a:pPr algn="just">
              <a:buFont typeface="Wingdings" pitchFamily="2" charset="2"/>
              <a:buChar char="§"/>
            </a:pPr>
            <a:r>
              <a:rPr lang="en-IN" sz="1500" b="1" dirty="0" smtClean="0">
                <a:solidFill>
                  <a:schemeClr val="tx1"/>
                </a:solidFill>
              </a:rPr>
              <a:t> Better access to library Books and other references</a:t>
            </a:r>
          </a:p>
          <a:p>
            <a:pPr algn="just">
              <a:buFont typeface="Wingdings" pitchFamily="2" charset="2"/>
              <a:buChar char="§"/>
            </a:pPr>
            <a:r>
              <a:rPr lang="en-IN" sz="1500" b="1" dirty="0" smtClean="0">
                <a:solidFill>
                  <a:schemeClr val="tx1"/>
                </a:solidFill>
              </a:rPr>
              <a:t> Students can view Activity Calendar, Notices and News</a:t>
            </a:r>
          </a:p>
          <a:p>
            <a:pPr algn="just">
              <a:buFont typeface="Wingdings" pitchFamily="2" charset="2"/>
              <a:buChar char="§"/>
            </a:pPr>
            <a:r>
              <a:rPr lang="en-IN" sz="1500" b="1" dirty="0" smtClean="0">
                <a:solidFill>
                  <a:schemeClr val="tx1"/>
                </a:solidFill>
              </a:rPr>
              <a:t> Bar Code enabled I-Card for quick library book issue and returns</a:t>
            </a:r>
          </a:p>
          <a:p>
            <a:pPr algn="just">
              <a:buFont typeface="Wingdings" pitchFamily="2" charset="2"/>
              <a:buChar char="§"/>
            </a:pPr>
            <a:r>
              <a:rPr lang="en-IN" sz="1500" b="1" dirty="0" smtClean="0">
                <a:solidFill>
                  <a:schemeClr val="tx1"/>
                </a:solidFill>
              </a:rPr>
              <a:t> Better flow of information regarding institutes calendar, homework, assignments &amp; announcements</a:t>
            </a:r>
          </a:p>
          <a:p>
            <a:pPr>
              <a:buFont typeface="Wingdings" pitchFamily="2" charset="2"/>
              <a:buChar char="§"/>
            </a:pPr>
            <a:endParaRPr lang="en-IN" sz="1300" b="1" dirty="0">
              <a:solidFill>
                <a:srgbClr val="0070C0"/>
              </a:solidFill>
            </a:endParaRPr>
          </a:p>
        </p:txBody>
      </p:sp>
      <p:pic>
        <p:nvPicPr>
          <p:cNvPr id="10242" name="Picture 2" descr="Image result"/>
          <p:cNvPicPr>
            <a:picLocks noChangeAspect="1" noChangeArrowheads="1"/>
          </p:cNvPicPr>
          <p:nvPr/>
        </p:nvPicPr>
        <p:blipFill>
          <a:blip r:embed="rId3"/>
          <a:srcRect/>
          <a:stretch>
            <a:fillRect/>
          </a:stretch>
        </p:blipFill>
        <p:spPr bwMode="auto">
          <a:xfrm>
            <a:off x="838200" y="3047999"/>
            <a:ext cx="4010025" cy="2095501"/>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33350"/>
            <a:ext cx="7524328" cy="598716"/>
          </a:xfrm>
        </p:spPr>
        <p:txBody>
          <a:bodyPr>
            <a:noAutofit/>
          </a:bodyPr>
          <a:lstStyle/>
          <a:p>
            <a:pPr algn="l"/>
            <a:r>
              <a:rPr lang="en-US" b="1" dirty="0" smtClean="0">
                <a:solidFill>
                  <a:srgbClr val="C00000"/>
                </a:solidFill>
                <a:latin typeface="Aharoni" pitchFamily="2" charset="-79"/>
                <a:cs typeface="Aharoni" pitchFamily="2" charset="-79"/>
              </a:rPr>
              <a:t/>
            </a:r>
            <a:br>
              <a:rPr lang="en-US" b="1" dirty="0" smtClean="0">
                <a:solidFill>
                  <a:srgbClr val="C00000"/>
                </a:solidFill>
                <a:latin typeface="Aharoni" pitchFamily="2" charset="-79"/>
                <a:cs typeface="Aharoni" pitchFamily="2" charset="-79"/>
              </a:rPr>
            </a:br>
            <a:r>
              <a:rPr lang="en-US" b="1" dirty="0" smtClean="0">
                <a:solidFill>
                  <a:srgbClr val="C00000"/>
                </a:solidFill>
                <a:latin typeface="Aharoni" pitchFamily="2" charset="-79"/>
                <a:cs typeface="Aharoni" pitchFamily="2" charset="-79"/>
              </a:rPr>
              <a:t>Benefits to Parents:</a:t>
            </a:r>
            <a:endParaRPr lang="en-IN" dirty="0">
              <a:solidFill>
                <a:srgbClr val="C00000"/>
              </a:solidFill>
              <a:latin typeface="Aharoni" pitchFamily="2" charset="-79"/>
              <a:cs typeface="Aharoni" pitchFamily="2" charset="-79"/>
            </a:endParaRPr>
          </a:p>
        </p:txBody>
      </p:sp>
      <p:sp>
        <p:nvSpPr>
          <p:cNvPr id="7" name="Content Placeholder 6"/>
          <p:cNvSpPr>
            <a:spLocks noGrp="1"/>
          </p:cNvSpPr>
          <p:nvPr>
            <p:ph idx="10"/>
          </p:nvPr>
        </p:nvSpPr>
        <p:spPr>
          <a:xfrm>
            <a:off x="1295400" y="1047750"/>
            <a:ext cx="4495800" cy="2995737"/>
          </a:xfrm>
        </p:spPr>
        <p:txBody>
          <a:bodyPr/>
          <a:lstStyle/>
          <a:p>
            <a:pPr algn="just">
              <a:buFont typeface="Wingdings" pitchFamily="2" charset="2"/>
              <a:buChar char="§"/>
            </a:pPr>
            <a:r>
              <a:rPr lang="en-IN" b="1" dirty="0" smtClean="0">
                <a:solidFill>
                  <a:schemeClr val="tx1"/>
                </a:solidFill>
              </a:rPr>
              <a:t> Easy and transparent mode of interaction        between Teachers and Management</a:t>
            </a:r>
          </a:p>
          <a:p>
            <a:pPr algn="just">
              <a:buFont typeface="Wingdings" pitchFamily="2" charset="2"/>
              <a:buChar char="§"/>
            </a:pPr>
            <a:r>
              <a:rPr lang="en-IN" b="1" dirty="0" smtClean="0">
                <a:solidFill>
                  <a:schemeClr val="tx1"/>
                </a:solidFill>
              </a:rPr>
              <a:t> Instant access to all the information</a:t>
            </a:r>
          </a:p>
          <a:p>
            <a:pPr algn="just">
              <a:buFont typeface="Wingdings" pitchFamily="2" charset="2"/>
              <a:buChar char="§"/>
            </a:pPr>
            <a:r>
              <a:rPr lang="en-IN" b="1" dirty="0" smtClean="0">
                <a:solidFill>
                  <a:schemeClr val="tx1"/>
                </a:solidFill>
              </a:rPr>
              <a:t> SMS and e-mail notification on students fees, marks, events &amp; performance</a:t>
            </a:r>
          </a:p>
          <a:p>
            <a:pPr algn="just">
              <a:buFont typeface="Wingdings" pitchFamily="2" charset="2"/>
              <a:buChar char="§"/>
            </a:pPr>
            <a:r>
              <a:rPr lang="en-IN" b="1" dirty="0" smtClean="0">
                <a:solidFill>
                  <a:schemeClr val="tx1"/>
                </a:solidFill>
              </a:rPr>
              <a:t> Get updated with the latest in school through e-news, image gallery</a:t>
            </a:r>
          </a:p>
          <a:p>
            <a:pPr algn="just">
              <a:buFont typeface="Wingdings" pitchFamily="2" charset="2"/>
              <a:buChar char="§"/>
            </a:pPr>
            <a:r>
              <a:rPr lang="en-IN" b="1" dirty="0" smtClean="0">
                <a:solidFill>
                  <a:schemeClr val="tx1"/>
                </a:solidFill>
              </a:rPr>
              <a:t> Share their views with other parents through   forums and articles</a:t>
            </a:r>
          </a:p>
          <a:p>
            <a:pPr algn="just">
              <a:buFont typeface="Wingdings" pitchFamily="2" charset="2"/>
              <a:buChar char="§"/>
            </a:pPr>
            <a:endParaRPr lang="en-IN" b="1" dirty="0" smtClean="0">
              <a:solidFill>
                <a:schemeClr val="tx1"/>
              </a:solidFill>
            </a:endParaRPr>
          </a:p>
          <a:p>
            <a:pPr>
              <a:buFont typeface="Wingdings" pitchFamily="2" charset="2"/>
              <a:buChar char="§"/>
            </a:pPr>
            <a:endParaRPr lang="en-US" dirty="0">
              <a:solidFill>
                <a:schemeClr val="tx1"/>
              </a:solidFill>
            </a:endParaRPr>
          </a:p>
        </p:txBody>
      </p:sp>
      <p:sp>
        <p:nvSpPr>
          <p:cNvPr id="5" name="TextBox 4"/>
          <p:cNvSpPr txBox="1"/>
          <p:nvPr/>
        </p:nvSpPr>
        <p:spPr>
          <a:xfrm>
            <a:off x="6019800" y="1047750"/>
            <a:ext cx="2971800" cy="2606256"/>
          </a:xfrm>
          <a:prstGeom prst="rect">
            <a:avLst/>
          </a:prstGeom>
          <a:blipFill>
            <a:blip r:embed="rId2"/>
            <a:tile tx="0" ty="0" sx="100000" sy="100000" flip="none" algn="tl"/>
          </a:blipFill>
        </p:spPr>
        <p:style>
          <a:lnRef idx="1">
            <a:schemeClr val="accent3"/>
          </a:lnRef>
          <a:fillRef idx="2">
            <a:schemeClr val="accent3"/>
          </a:fillRef>
          <a:effectRef idx="1">
            <a:schemeClr val="accent3"/>
          </a:effectRef>
          <a:fontRef idx="minor">
            <a:schemeClr val="dk1"/>
          </a:fontRef>
        </p:style>
        <p:txBody>
          <a:bodyPr wrap="square" lIns="66449" tIns="33225" rIns="66449" bIns="33225" rtlCol="0">
            <a:spAutoFit/>
          </a:bodyPr>
          <a:lstStyle/>
          <a:p>
            <a:pPr>
              <a:buFont typeface="Arial" pitchFamily="34" charset="0"/>
              <a:buChar char="•"/>
            </a:pPr>
            <a:r>
              <a:rPr lang="en-US" sz="1500" b="1" dirty="0" smtClean="0"/>
              <a:t> Campus News </a:t>
            </a:r>
          </a:p>
          <a:p>
            <a:pPr>
              <a:buFont typeface="Arial" pitchFamily="34" charset="0"/>
              <a:buChar char="•"/>
            </a:pPr>
            <a:r>
              <a:rPr lang="en-US" sz="1500" b="1" dirty="0" smtClean="0"/>
              <a:t> Due Fees Report </a:t>
            </a:r>
          </a:p>
          <a:p>
            <a:pPr>
              <a:buFont typeface="Arial" pitchFamily="34" charset="0"/>
              <a:buChar char="•"/>
            </a:pPr>
            <a:r>
              <a:rPr lang="en-US" sz="1500" b="1" dirty="0" smtClean="0"/>
              <a:t> Fees Invoice</a:t>
            </a:r>
          </a:p>
          <a:p>
            <a:pPr>
              <a:buFont typeface="Arial" pitchFamily="34" charset="0"/>
              <a:buChar char="•"/>
            </a:pPr>
            <a:r>
              <a:rPr lang="en-US" sz="1500" b="1" dirty="0" smtClean="0"/>
              <a:t> Fees Deposited </a:t>
            </a:r>
          </a:p>
          <a:p>
            <a:pPr>
              <a:buFont typeface="Arial" pitchFamily="34" charset="0"/>
              <a:buChar char="•"/>
            </a:pPr>
            <a:r>
              <a:rPr lang="en-US" sz="1500" b="1" dirty="0" smtClean="0"/>
              <a:t> Attendance Record</a:t>
            </a:r>
          </a:p>
          <a:p>
            <a:pPr>
              <a:buFont typeface="Arial" pitchFamily="34" charset="0"/>
              <a:buChar char="•"/>
            </a:pPr>
            <a:r>
              <a:rPr lang="en-US" sz="1500" b="1" dirty="0" smtClean="0"/>
              <a:t> Academic Time Table </a:t>
            </a:r>
          </a:p>
          <a:p>
            <a:pPr>
              <a:buFont typeface="Arial" pitchFamily="34" charset="0"/>
              <a:buChar char="•"/>
            </a:pPr>
            <a:r>
              <a:rPr lang="en-US" sz="1500" b="1" dirty="0" smtClean="0"/>
              <a:t> Exam Time Table </a:t>
            </a:r>
          </a:p>
          <a:p>
            <a:pPr>
              <a:buFont typeface="Arial" pitchFamily="34" charset="0"/>
              <a:buChar char="•"/>
            </a:pPr>
            <a:r>
              <a:rPr lang="en-US" sz="1500" b="1" dirty="0" smtClean="0"/>
              <a:t> Academic Calendar </a:t>
            </a:r>
          </a:p>
          <a:p>
            <a:pPr>
              <a:buFont typeface="Arial" pitchFamily="34" charset="0"/>
              <a:buChar char="•"/>
            </a:pPr>
            <a:r>
              <a:rPr lang="en-US" sz="1500" b="1" dirty="0" smtClean="0"/>
              <a:t> Training &amp; Placement Details </a:t>
            </a:r>
          </a:p>
          <a:p>
            <a:pPr>
              <a:buFont typeface="Arial" pitchFamily="34" charset="0"/>
              <a:buChar char="•"/>
            </a:pPr>
            <a:r>
              <a:rPr lang="en-US" sz="1500" b="1" dirty="0" smtClean="0"/>
              <a:t>Assignment Submission</a:t>
            </a:r>
          </a:p>
          <a:p>
            <a:pPr>
              <a:buFont typeface="Arial" pitchFamily="34" charset="0"/>
              <a:buChar char="•"/>
            </a:pPr>
            <a:r>
              <a:rPr lang="en-US" sz="1500" b="1" dirty="0" smtClean="0"/>
              <a:t> Parent Feedback &amp; Suggestion </a:t>
            </a:r>
            <a:endParaRPr lang="en-US" sz="1500" b="1" dirty="0"/>
          </a:p>
        </p:txBody>
      </p:sp>
      <p:sp>
        <p:nvSpPr>
          <p:cNvPr id="9218" name="AutoShape 2" descr="Image resul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20" name="Picture 4" descr="Image result"/>
          <p:cNvPicPr>
            <a:picLocks noChangeAspect="1" noChangeArrowheads="1"/>
          </p:cNvPicPr>
          <p:nvPr/>
        </p:nvPicPr>
        <p:blipFill>
          <a:blip r:embed="rId3"/>
          <a:srcRect b="18568"/>
          <a:stretch>
            <a:fillRect/>
          </a:stretch>
        </p:blipFill>
        <p:spPr bwMode="auto">
          <a:xfrm>
            <a:off x="2133600" y="3390900"/>
            <a:ext cx="3124200" cy="1752600"/>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983</TotalTime>
  <Words>2085</Words>
  <Application>Microsoft Office PowerPoint</Application>
  <PresentationFormat>On-screen Show (16:9)</PresentationFormat>
  <Paragraphs>287</Paragraphs>
  <Slides>29</Slides>
  <Notes>1</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Custom Design</vt:lpstr>
      <vt:lpstr>Slide 1</vt:lpstr>
      <vt:lpstr>  About The Gemini University ERP  </vt:lpstr>
      <vt:lpstr> Major Objective:</vt:lpstr>
      <vt:lpstr>   Key Features:  </vt:lpstr>
      <vt:lpstr>Slide 5</vt:lpstr>
      <vt:lpstr>Slide 6</vt:lpstr>
      <vt:lpstr>   Benefits To Management : </vt:lpstr>
      <vt:lpstr> Benefits to Students:</vt:lpstr>
      <vt:lpstr> Benefits to Parents:</vt:lpstr>
      <vt:lpstr>   Benefits to Teacher :</vt:lpstr>
      <vt:lpstr>Slide 11</vt:lpstr>
      <vt:lpstr>Core Modules:</vt:lpstr>
      <vt:lpstr>Software Dashboard</vt:lpstr>
      <vt:lpstr>Admission Management</vt:lpstr>
      <vt:lpstr>Attendance Management </vt:lpstr>
      <vt:lpstr>Fee Management </vt:lpstr>
      <vt:lpstr>Courses Management </vt:lpstr>
      <vt:lpstr>Faculty Management </vt:lpstr>
      <vt:lpstr>Leave Management </vt:lpstr>
      <vt:lpstr>Transportation Management </vt:lpstr>
      <vt:lpstr>Examination and Result </vt:lpstr>
      <vt:lpstr>Library Management </vt:lpstr>
      <vt:lpstr>Hostel Management </vt:lpstr>
      <vt:lpstr>Store Management </vt:lpstr>
      <vt:lpstr>Placement Management</vt:lpstr>
      <vt:lpstr> Employee &amp; Student Panel </vt:lpstr>
      <vt:lpstr>Slide 27</vt:lpstr>
      <vt:lpstr>Slide 28</vt:lpstr>
      <vt:lpstr>Slide 29</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user</cp:lastModifiedBy>
  <cp:revision>63</cp:revision>
  <dcterms:created xsi:type="dcterms:W3CDTF">2014-04-01T16:27:38Z</dcterms:created>
  <dcterms:modified xsi:type="dcterms:W3CDTF">2021-03-11T10:59:08Z</dcterms:modified>
</cp:coreProperties>
</file>